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58" r:id="rId5"/>
    <p:sldId id="259" r:id="rId6"/>
    <p:sldId id="262" r:id="rId7"/>
    <p:sldId id="263" r:id="rId8"/>
    <p:sldId id="264" r:id="rId9"/>
    <p:sldId id="265" r:id="rId10"/>
    <p:sldId id="266" r:id="rId11"/>
    <p:sldId id="267"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8993" autoAdjust="0"/>
  </p:normalViewPr>
  <p:slideViewPr>
    <p:cSldViewPr snapToGrid="0" snapToObjects="1">
      <p:cViewPr>
        <p:scale>
          <a:sx n="100" d="100"/>
          <a:sy n="100" d="100"/>
        </p:scale>
        <p:origin x="6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C5D83-E3BD-D145-A9C1-8CD8BABE4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FD2CCF9-CAC3-8D44-8729-BCC3B3A2E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A7795D0-731B-FF48-B224-2D34B4DEDD40}"/>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5" name="Footer Placeholder 4">
            <a:extLst>
              <a:ext uri="{FF2B5EF4-FFF2-40B4-BE49-F238E27FC236}">
                <a16:creationId xmlns:a16="http://schemas.microsoft.com/office/drawing/2014/main" xmlns="" id="{F5C179F1-0E67-F544-9157-5D792C891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316BBD-5E6D-4248-8C75-E09D739C4295}"/>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168164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C39E2-E92D-4E45-8FCB-BFDCC1898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FA7DD82-1C96-CD48-9E2E-5A7C85F467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A485D8-A263-584A-9507-098178CC03A0}"/>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5" name="Footer Placeholder 4">
            <a:extLst>
              <a:ext uri="{FF2B5EF4-FFF2-40B4-BE49-F238E27FC236}">
                <a16:creationId xmlns:a16="http://schemas.microsoft.com/office/drawing/2014/main" xmlns="" id="{2B1D15B6-497A-164B-9CE3-4C7511579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F0A0F5-2A28-5643-8BE1-9BCEBD8E6E1F}"/>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43151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C48E5B3-E004-3F48-B752-DDA2F7989C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4F6D594-CFBC-9241-8139-77FAB563EC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1296F9-59E1-EA43-966C-CB2225BDAA2A}"/>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5" name="Footer Placeholder 4">
            <a:extLst>
              <a:ext uri="{FF2B5EF4-FFF2-40B4-BE49-F238E27FC236}">
                <a16:creationId xmlns:a16="http://schemas.microsoft.com/office/drawing/2014/main" xmlns="" id="{EF98B18A-D4DB-EF46-B76A-3CEE52C85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51C087-5D25-B44B-8C68-D62D97697911}"/>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150335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4CED52-F067-C846-AD0C-DAA8965039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B18EB5-E6EC-7347-88E8-CEA1046A2A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BE82E6-C2D2-D64C-A9BD-1FED6217C419}"/>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5" name="Footer Placeholder 4">
            <a:extLst>
              <a:ext uri="{FF2B5EF4-FFF2-40B4-BE49-F238E27FC236}">
                <a16:creationId xmlns:a16="http://schemas.microsoft.com/office/drawing/2014/main" xmlns="" id="{710F7C04-7B13-D343-B9A4-D015F91A9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908A52-C4D5-0C45-B3EA-0C2B239BA382}"/>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47888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051D0-757F-1A4D-9BA5-5324423B8F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04F901-289B-7242-9C37-010F6C036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32761A1-B600-DA4F-A7EA-783DE9244B82}"/>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5" name="Footer Placeholder 4">
            <a:extLst>
              <a:ext uri="{FF2B5EF4-FFF2-40B4-BE49-F238E27FC236}">
                <a16:creationId xmlns:a16="http://schemas.microsoft.com/office/drawing/2014/main" xmlns="" id="{64459297-2E2F-B443-B2FB-E95ECA5AC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89175D-65A5-5C40-9355-D043AEB5BCF4}"/>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81758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5D9D8-E630-654D-B348-8519594BF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85D7B7-5DC5-3346-9706-F9871FEBCC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FC7620-2937-BA4F-A64C-84A0C4E96A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FC25DC-283F-BF4A-BF8C-7D356C4CD361}"/>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6" name="Footer Placeholder 5">
            <a:extLst>
              <a:ext uri="{FF2B5EF4-FFF2-40B4-BE49-F238E27FC236}">
                <a16:creationId xmlns:a16="http://schemas.microsoft.com/office/drawing/2014/main" xmlns="" id="{66A118E1-0DE2-F342-A9BF-259B90BAD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70B8BA-5535-1B4C-ACBE-F9D262770477}"/>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3950226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E7838-A76C-3B4B-96A6-0107F3F41E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AAFDB0-88FC-ED45-B21F-5CBF93591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F07E063-E3DA-4548-9105-F7DD28CF6D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7B3FB8-89EB-8840-A5C5-C9A0EA077C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4181313-5AA9-6A49-9536-E76764BF1B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5B811BE-E25E-3D4D-999C-8F27F3766648}"/>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8" name="Footer Placeholder 7">
            <a:extLst>
              <a:ext uri="{FF2B5EF4-FFF2-40B4-BE49-F238E27FC236}">
                <a16:creationId xmlns:a16="http://schemas.microsoft.com/office/drawing/2014/main" xmlns="" id="{8A9C977E-46E6-A942-8D17-645B01AAD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416426-BA78-B240-950E-583DA003C925}"/>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229255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22DCC-7412-DA41-974D-40D7033634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E29249-BE77-D544-8858-C9296D61D73F}"/>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4" name="Footer Placeholder 3">
            <a:extLst>
              <a:ext uri="{FF2B5EF4-FFF2-40B4-BE49-F238E27FC236}">
                <a16:creationId xmlns:a16="http://schemas.microsoft.com/office/drawing/2014/main" xmlns="" id="{0D3F392E-46F8-9242-92C8-2F7906FA3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9ECF695-245B-AE45-BEAA-3F3EA0D9968F}"/>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334679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3D7A65-4432-CC4D-9042-071697C21945}"/>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3" name="Footer Placeholder 2">
            <a:extLst>
              <a:ext uri="{FF2B5EF4-FFF2-40B4-BE49-F238E27FC236}">
                <a16:creationId xmlns:a16="http://schemas.microsoft.com/office/drawing/2014/main" xmlns="" id="{92CB5C35-32A9-7642-9F8A-7CAF00232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CF8542-D79C-D74C-A0AA-232D24DEAF7D}"/>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347769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0F46E-3A5A-0349-B9D1-E87338A36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650DD4C-C3D4-A647-BB85-C44C2C8C22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B5E4224-D358-644C-A58E-3A45E9319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9A66040-A4AC-6F42-BBA5-5C2BF1D7DC83}"/>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6" name="Footer Placeholder 5">
            <a:extLst>
              <a:ext uri="{FF2B5EF4-FFF2-40B4-BE49-F238E27FC236}">
                <a16:creationId xmlns:a16="http://schemas.microsoft.com/office/drawing/2014/main" xmlns="" id="{F99AE43B-E564-FA48-A2AA-E2BA429A9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EE1AE06-FC8B-194C-8CB1-F3A859D8D9A8}"/>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264857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5690ED-46B5-CE43-9DBF-3432A7EF99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917D19-34AB-084A-B0AA-48C140AEB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2FE010-45A4-5445-B56D-CCB3BAE70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054A7C2-6ABC-E049-8358-B7B7B44C6F5A}"/>
              </a:ext>
            </a:extLst>
          </p:cNvPr>
          <p:cNvSpPr>
            <a:spLocks noGrp="1"/>
          </p:cNvSpPr>
          <p:nvPr>
            <p:ph type="dt" sz="half" idx="10"/>
          </p:nvPr>
        </p:nvSpPr>
        <p:spPr/>
        <p:txBody>
          <a:bodyPr/>
          <a:lstStyle/>
          <a:p>
            <a:fld id="{F62C6D58-EA9A-FE44-9C4B-431B9CA974AD}" type="datetimeFigureOut">
              <a:rPr lang="en-US" smtClean="0"/>
              <a:t>12/12/2018</a:t>
            </a:fld>
            <a:endParaRPr lang="en-US"/>
          </a:p>
        </p:txBody>
      </p:sp>
      <p:sp>
        <p:nvSpPr>
          <p:cNvPr id="6" name="Footer Placeholder 5">
            <a:extLst>
              <a:ext uri="{FF2B5EF4-FFF2-40B4-BE49-F238E27FC236}">
                <a16:creationId xmlns:a16="http://schemas.microsoft.com/office/drawing/2014/main" xmlns="" id="{70A95711-8431-1B4D-9DC1-5F1A55E1C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8DA992-B3D2-3B43-A663-1D2A4C89397F}"/>
              </a:ext>
            </a:extLst>
          </p:cNvPr>
          <p:cNvSpPr>
            <a:spLocks noGrp="1"/>
          </p:cNvSpPr>
          <p:nvPr>
            <p:ph type="sldNum" sz="quarter" idx="12"/>
          </p:nvPr>
        </p:nvSpPr>
        <p:spPr/>
        <p:txBody>
          <a:bodyPr/>
          <a:lstStyle/>
          <a:p>
            <a:fld id="{8629DDBE-9E42-0240-9026-213C79694AFE}" type="slidenum">
              <a:rPr lang="en-US" smtClean="0"/>
              <a:t>‹#›</a:t>
            </a:fld>
            <a:endParaRPr lang="en-US"/>
          </a:p>
        </p:txBody>
      </p:sp>
    </p:spTree>
    <p:extLst>
      <p:ext uri="{BB962C8B-B14F-4D97-AF65-F5344CB8AC3E}">
        <p14:creationId xmlns:p14="http://schemas.microsoft.com/office/powerpoint/2010/main" val="633472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217383-1752-E745-8A98-60552DD07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9B3422-9F08-F540-8DC4-60ED6492C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4F4990-73F0-F547-A642-F6AE7AEED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C6D58-EA9A-FE44-9C4B-431B9CA974AD}" type="datetimeFigureOut">
              <a:rPr lang="en-US" smtClean="0"/>
              <a:t>12/12/2018</a:t>
            </a:fld>
            <a:endParaRPr lang="en-US"/>
          </a:p>
        </p:txBody>
      </p:sp>
      <p:sp>
        <p:nvSpPr>
          <p:cNvPr id="5" name="Footer Placeholder 4">
            <a:extLst>
              <a:ext uri="{FF2B5EF4-FFF2-40B4-BE49-F238E27FC236}">
                <a16:creationId xmlns:a16="http://schemas.microsoft.com/office/drawing/2014/main" xmlns="" id="{30FDCBC3-2941-1544-8A7D-F3DE88D1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75DE6D8-E025-924B-8BD5-5B1F1E8F5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9DDBE-9E42-0240-9026-213C79694AFE}" type="slidenum">
              <a:rPr lang="en-US" smtClean="0"/>
              <a:t>‹#›</a:t>
            </a:fld>
            <a:endParaRPr lang="en-US"/>
          </a:p>
        </p:txBody>
      </p:sp>
    </p:spTree>
    <p:extLst>
      <p:ext uri="{BB962C8B-B14F-4D97-AF65-F5344CB8AC3E}">
        <p14:creationId xmlns:p14="http://schemas.microsoft.com/office/powerpoint/2010/main" val="76741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esri.app.box.com/v/gettingstartedforeducators" TargetMode="External"/><Relationship Id="rId2" Type="http://schemas.openxmlformats.org/officeDocument/2006/relationships/hyperlink" Target="http://www.esri.com/industries/education/software-bundle"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25" y="488950"/>
            <a:ext cx="8963025" cy="915431"/>
          </a:xfrm>
        </p:spPr>
        <p:txBody>
          <a:bodyPr>
            <a:normAutofit fontScale="90000"/>
          </a:bodyPr>
          <a:lstStyle/>
          <a:p>
            <a:pPr algn="ctr"/>
            <a:r>
              <a:rPr lang="en-US" sz="3600" b="1" dirty="0"/>
              <a:t>Using ArcGIS online technology to make a story map</a:t>
            </a:r>
            <a:r>
              <a:rPr lang="en-US" sz="3600" dirty="0"/>
              <a:t/>
            </a:r>
            <a:br>
              <a:rPr lang="en-US" sz="3600" dirty="0"/>
            </a:br>
            <a:endParaRPr lang="en-US" sz="3600" dirty="0">
              <a:latin typeface="+mn-lt"/>
            </a:endParaRPr>
          </a:p>
        </p:txBody>
      </p:sp>
      <p:pic>
        <p:nvPicPr>
          <p:cNvPr id="6" name="Picture 5" descr="Story Maps">
            <a:extLst>
              <a:ext uri="{FF2B5EF4-FFF2-40B4-BE49-F238E27FC236}">
                <a16:creationId xmlns:a16="http://schemas.microsoft.com/office/drawing/2014/main" xmlns="" id="{DBCFA3F0-3425-5647-B18B-813A59BF788D}"/>
              </a:ext>
            </a:extLst>
          </p:cNvPr>
          <p:cNvPicPr>
            <a:picLocks noChangeAspect="1"/>
          </p:cNvPicPr>
          <p:nvPr/>
        </p:nvPicPr>
        <p:blipFill>
          <a:blip r:embed="rId2"/>
          <a:stretch>
            <a:fillRect/>
          </a:stretch>
        </p:blipFill>
        <p:spPr>
          <a:xfrm>
            <a:off x="1855507" y="1280556"/>
            <a:ext cx="8741408" cy="5199496"/>
          </a:xfrm>
          <a:prstGeom prst="rect">
            <a:avLst/>
          </a:prstGeom>
        </p:spPr>
      </p:pic>
    </p:spTree>
    <p:extLst>
      <p:ext uri="{BB962C8B-B14F-4D97-AF65-F5344CB8AC3E}">
        <p14:creationId xmlns:p14="http://schemas.microsoft.com/office/powerpoint/2010/main" val="426741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59FF78D-1785-0340-A863-FB235355EB2A}"/>
              </a:ext>
            </a:extLst>
          </p:cNvPr>
          <p:cNvSpPr txBox="1"/>
          <p:nvPr/>
        </p:nvSpPr>
        <p:spPr>
          <a:xfrm>
            <a:off x="8728252" y="1848181"/>
            <a:ext cx="3044647" cy="3046988"/>
          </a:xfrm>
          <a:prstGeom prst="rect">
            <a:avLst/>
          </a:prstGeom>
          <a:noFill/>
        </p:spPr>
        <p:txBody>
          <a:bodyPr wrap="square" rtlCol="0">
            <a:spAutoFit/>
          </a:bodyPr>
          <a:lstStyle/>
          <a:p>
            <a:r>
              <a:rPr lang="en-US" sz="2400" dirty="0"/>
              <a:t>You will want to take photographs, as these will be used in your story map. You can also display the images of graphs and charts that you make from your data analysis. </a:t>
            </a:r>
          </a:p>
        </p:txBody>
      </p:sp>
      <p:pic>
        <p:nvPicPr>
          <p:cNvPr id="4" name="Picture 3" descr="Hawaii Island School Garden ">
            <a:extLst>
              <a:ext uri="{FF2B5EF4-FFF2-40B4-BE49-F238E27FC236}">
                <a16:creationId xmlns:a16="http://schemas.microsoft.com/office/drawing/2014/main" xmlns="" id="{9B6381BE-37D1-1C44-BF10-79D74B90F758}"/>
              </a:ext>
            </a:extLst>
          </p:cNvPr>
          <p:cNvPicPr>
            <a:picLocks noChangeAspect="1"/>
          </p:cNvPicPr>
          <p:nvPr/>
        </p:nvPicPr>
        <p:blipFill>
          <a:blip r:embed="rId2"/>
          <a:stretch>
            <a:fillRect/>
          </a:stretch>
        </p:blipFill>
        <p:spPr>
          <a:xfrm>
            <a:off x="559240" y="642588"/>
            <a:ext cx="7728262" cy="5458175"/>
          </a:xfrm>
          <a:prstGeom prst="rect">
            <a:avLst/>
          </a:prstGeom>
        </p:spPr>
      </p:pic>
      <p:sp>
        <p:nvSpPr>
          <p:cNvPr id="3" name="Title 2"/>
          <p:cNvSpPr>
            <a:spLocks noGrp="1"/>
          </p:cNvSpPr>
          <p:nvPr>
            <p:ph type="title"/>
          </p:nvPr>
        </p:nvSpPr>
        <p:spPr>
          <a:xfrm>
            <a:off x="11610974" y="106806"/>
            <a:ext cx="466725" cy="321819"/>
          </a:xfrm>
        </p:spPr>
        <p:txBody>
          <a:bodyPr>
            <a:normAutofit/>
          </a:bodyPr>
          <a:lstStyle/>
          <a:p>
            <a:r>
              <a:rPr lang="en-US" sz="800" dirty="0" smtClean="0">
                <a:solidFill>
                  <a:schemeClr val="accent6">
                    <a:lumMod val="60000"/>
                    <a:lumOff val="40000"/>
                  </a:schemeClr>
                </a:solidFill>
              </a:rPr>
              <a:t>10</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243821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6E7AC9-F277-E242-BC9A-AA92531D1DB9}"/>
              </a:ext>
            </a:extLst>
          </p:cNvPr>
          <p:cNvSpPr txBox="1"/>
          <p:nvPr/>
        </p:nvSpPr>
        <p:spPr>
          <a:xfrm>
            <a:off x="9329738" y="892791"/>
            <a:ext cx="2383224" cy="5262979"/>
          </a:xfrm>
          <a:prstGeom prst="rect">
            <a:avLst/>
          </a:prstGeom>
          <a:noFill/>
        </p:spPr>
        <p:txBody>
          <a:bodyPr wrap="square" rtlCol="0">
            <a:spAutoFit/>
          </a:bodyPr>
          <a:lstStyle/>
          <a:p>
            <a:r>
              <a:rPr lang="en-US" sz="2400" dirty="0"/>
              <a:t>And you will want to photograph and identify the slugs, snails, and flatworms you find and remove at your site so that others can see your what species are found in your location. This information is very important. </a:t>
            </a:r>
          </a:p>
        </p:txBody>
      </p:sp>
      <p:pic>
        <p:nvPicPr>
          <p:cNvPr id="4" name="Picture 3" descr="Various slugs">
            <a:extLst>
              <a:ext uri="{FF2B5EF4-FFF2-40B4-BE49-F238E27FC236}">
                <a16:creationId xmlns:a16="http://schemas.microsoft.com/office/drawing/2014/main" xmlns="" id="{F4B236EF-2D56-8546-94F2-FBD7D2D74A9D}"/>
              </a:ext>
            </a:extLst>
          </p:cNvPr>
          <p:cNvPicPr>
            <a:picLocks noChangeAspect="1"/>
          </p:cNvPicPr>
          <p:nvPr/>
        </p:nvPicPr>
        <p:blipFill>
          <a:blip r:embed="rId2"/>
          <a:stretch>
            <a:fillRect/>
          </a:stretch>
        </p:blipFill>
        <p:spPr>
          <a:xfrm>
            <a:off x="366383" y="959673"/>
            <a:ext cx="8639700" cy="5129213"/>
          </a:xfrm>
          <a:prstGeom prst="rect">
            <a:avLst/>
          </a:prstGeom>
        </p:spPr>
      </p:pic>
      <p:sp>
        <p:nvSpPr>
          <p:cNvPr id="3" name="Title 2"/>
          <p:cNvSpPr>
            <a:spLocks noGrp="1"/>
          </p:cNvSpPr>
          <p:nvPr>
            <p:ph type="title"/>
          </p:nvPr>
        </p:nvSpPr>
        <p:spPr>
          <a:xfrm>
            <a:off x="11467286" y="85725"/>
            <a:ext cx="600075" cy="342900"/>
          </a:xfrm>
        </p:spPr>
        <p:txBody>
          <a:bodyPr>
            <a:normAutofit/>
          </a:bodyPr>
          <a:lstStyle/>
          <a:p>
            <a:r>
              <a:rPr lang="en-US" sz="800" dirty="0" smtClean="0">
                <a:solidFill>
                  <a:schemeClr val="accent6">
                    <a:lumMod val="60000"/>
                    <a:lumOff val="40000"/>
                  </a:schemeClr>
                </a:solidFill>
              </a:rPr>
              <a:t>11</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2273886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A7A20DE-32FC-114E-815C-FF6673298D9B}"/>
              </a:ext>
            </a:extLst>
          </p:cNvPr>
          <p:cNvSpPr txBox="1"/>
          <p:nvPr/>
        </p:nvSpPr>
        <p:spPr>
          <a:xfrm>
            <a:off x="6315075" y="857250"/>
            <a:ext cx="5143500" cy="1384995"/>
          </a:xfrm>
          <a:prstGeom prst="rect">
            <a:avLst/>
          </a:prstGeom>
          <a:noFill/>
        </p:spPr>
        <p:txBody>
          <a:bodyPr wrap="square" rtlCol="0">
            <a:spAutoFit/>
          </a:bodyPr>
          <a:lstStyle/>
          <a:p>
            <a:r>
              <a:rPr lang="en-US" sz="2800" dirty="0"/>
              <a:t>You should include photographs  showing your community education efforts. </a:t>
            </a:r>
          </a:p>
        </p:txBody>
      </p:sp>
      <p:pic>
        <p:nvPicPr>
          <p:cNvPr id="3" name="Picture 2" descr="Back of shirt">
            <a:extLst>
              <a:ext uri="{FF2B5EF4-FFF2-40B4-BE49-F238E27FC236}">
                <a16:creationId xmlns:a16="http://schemas.microsoft.com/office/drawing/2014/main" xmlns="" id="{80847154-51D1-3A40-965A-7B3434162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491" y="407894"/>
            <a:ext cx="4615704" cy="6154271"/>
          </a:xfrm>
          <a:prstGeom prst="rect">
            <a:avLst/>
          </a:prstGeom>
        </p:spPr>
      </p:pic>
      <p:pic>
        <p:nvPicPr>
          <p:cNvPr id="4" name="Picture 3" descr="Student with drawing">
            <a:extLst>
              <a:ext uri="{FF2B5EF4-FFF2-40B4-BE49-F238E27FC236}">
                <a16:creationId xmlns:a16="http://schemas.microsoft.com/office/drawing/2014/main" xmlns="" id="{8501D2F6-A6B2-DD45-9B36-64C0C0DE5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075" y="2687731"/>
            <a:ext cx="4619437" cy="3464578"/>
          </a:xfrm>
          <a:prstGeom prst="rect">
            <a:avLst/>
          </a:prstGeom>
        </p:spPr>
      </p:pic>
      <p:sp>
        <p:nvSpPr>
          <p:cNvPr id="5" name="Title 4"/>
          <p:cNvSpPr>
            <a:spLocks noGrp="1"/>
          </p:cNvSpPr>
          <p:nvPr>
            <p:ph type="title"/>
          </p:nvPr>
        </p:nvSpPr>
        <p:spPr>
          <a:xfrm>
            <a:off x="11191875" y="142875"/>
            <a:ext cx="361950" cy="390525"/>
          </a:xfrm>
        </p:spPr>
        <p:txBody>
          <a:bodyPr>
            <a:normAutofit/>
          </a:bodyPr>
          <a:lstStyle/>
          <a:p>
            <a:r>
              <a:rPr lang="en-US" sz="800" dirty="0" smtClean="0">
                <a:solidFill>
                  <a:schemeClr val="accent6">
                    <a:lumMod val="60000"/>
                    <a:lumOff val="40000"/>
                  </a:schemeClr>
                </a:solidFill>
              </a:rPr>
              <a:t>12</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326269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80EF08-C235-C64C-B34D-20D96C808CE5}"/>
              </a:ext>
            </a:extLst>
          </p:cNvPr>
          <p:cNvSpPr txBox="1"/>
          <p:nvPr/>
        </p:nvSpPr>
        <p:spPr>
          <a:xfrm>
            <a:off x="7272337" y="963916"/>
            <a:ext cx="4087619" cy="4832092"/>
          </a:xfrm>
          <a:prstGeom prst="rect">
            <a:avLst/>
          </a:prstGeom>
          <a:noFill/>
        </p:spPr>
        <p:txBody>
          <a:bodyPr wrap="square" rtlCol="0">
            <a:spAutoFit/>
          </a:bodyPr>
          <a:lstStyle/>
          <a:p>
            <a:r>
              <a:rPr lang="en-US" sz="2800" dirty="0"/>
              <a:t>We recommend students work in teams on the content for the different pages. Teamwork makes projects fun, and  collaboration is an important skill that you will find useful through your entire life. We look forward to seeing your story maps. </a:t>
            </a:r>
          </a:p>
        </p:txBody>
      </p:sp>
      <p:pic>
        <p:nvPicPr>
          <p:cNvPr id="4" name="Picture 3" descr="Students">
            <a:extLst>
              <a:ext uri="{FF2B5EF4-FFF2-40B4-BE49-F238E27FC236}">
                <a16:creationId xmlns:a16="http://schemas.microsoft.com/office/drawing/2014/main" xmlns="" id="{0043D0FA-EAC4-B04C-A4DC-3BCB359E738F}"/>
              </a:ext>
            </a:extLst>
          </p:cNvPr>
          <p:cNvPicPr>
            <a:picLocks noChangeAspect="1"/>
          </p:cNvPicPr>
          <p:nvPr/>
        </p:nvPicPr>
        <p:blipFill>
          <a:blip r:embed="rId2"/>
          <a:stretch>
            <a:fillRect/>
          </a:stretch>
        </p:blipFill>
        <p:spPr>
          <a:xfrm>
            <a:off x="866449" y="474324"/>
            <a:ext cx="5448625" cy="5811277"/>
          </a:xfrm>
          <a:prstGeom prst="rect">
            <a:avLst/>
          </a:prstGeom>
        </p:spPr>
      </p:pic>
      <p:sp>
        <p:nvSpPr>
          <p:cNvPr id="3" name="Title 2"/>
          <p:cNvSpPr>
            <a:spLocks noGrp="1"/>
          </p:cNvSpPr>
          <p:nvPr>
            <p:ph type="title"/>
          </p:nvPr>
        </p:nvSpPr>
        <p:spPr>
          <a:xfrm>
            <a:off x="11753850" y="117136"/>
            <a:ext cx="330006" cy="309563"/>
          </a:xfrm>
        </p:spPr>
        <p:txBody>
          <a:bodyPr>
            <a:normAutofit/>
          </a:bodyPr>
          <a:lstStyle/>
          <a:p>
            <a:r>
              <a:rPr lang="en-US" sz="800" dirty="0" smtClean="0">
                <a:solidFill>
                  <a:schemeClr val="accent6">
                    <a:lumMod val="60000"/>
                    <a:lumOff val="40000"/>
                  </a:schemeClr>
                </a:solidFill>
              </a:rPr>
              <a:t>13</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392668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F43A13-096B-EE4E-B942-500B4A4086B5}"/>
              </a:ext>
            </a:extLst>
          </p:cNvPr>
          <p:cNvSpPr txBox="1"/>
          <p:nvPr/>
        </p:nvSpPr>
        <p:spPr>
          <a:xfrm>
            <a:off x="892097" y="735982"/>
            <a:ext cx="10404087" cy="5262979"/>
          </a:xfrm>
          <a:prstGeom prst="rect">
            <a:avLst/>
          </a:prstGeom>
          <a:noFill/>
        </p:spPr>
        <p:txBody>
          <a:bodyPr wrap="square" rtlCol="0">
            <a:spAutoFit/>
          </a:bodyPr>
          <a:lstStyle/>
          <a:p>
            <a:endParaRPr lang="en-US" sz="2400" dirty="0" smtClean="0"/>
          </a:p>
          <a:p>
            <a:r>
              <a:rPr lang="en-US" sz="2400" dirty="0" smtClean="0"/>
              <a:t>Sharing </a:t>
            </a:r>
            <a:r>
              <a:rPr lang="en-US" sz="2400" dirty="0"/>
              <a:t>our stories and results with others is an important part of being a citizen scientist and solving real world problems. The ArcGIS online story mapping is being used by students who are working to solve real-world problems. Rat lungworm and rat lungworm disease is a serious problem for Hawaii and you will find this technology to be an excellent medium for analyzing data and sharing information. Schools statewide will be able share their experiences, successes, and challenges with each others. In doing so we will be able to view the results of efforts to educate our communities about rat lungworm disease, discover the differences in slug and snail populations statewide, share data analysis,  and see if efforts are producing results. Story mapping uses a combination of pictures, videos, maps, and text. This process gathers information across subject areas and brings it together in a report that can be published and shared with the others. Check out this video of how ArcGIS is being used by Hawaii schools. https://</a:t>
            </a:r>
            <a:r>
              <a:rPr lang="en-US" sz="2400" dirty="0" err="1"/>
              <a:t>goo.gl</a:t>
            </a:r>
            <a:r>
              <a:rPr lang="en-US" sz="2400" dirty="0"/>
              <a:t>/BX4lxX</a:t>
            </a:r>
          </a:p>
        </p:txBody>
      </p:sp>
      <p:sp>
        <p:nvSpPr>
          <p:cNvPr id="3" name="Title 2"/>
          <p:cNvSpPr>
            <a:spLocks noGrp="1"/>
          </p:cNvSpPr>
          <p:nvPr>
            <p:ph type="title"/>
          </p:nvPr>
        </p:nvSpPr>
        <p:spPr>
          <a:xfrm>
            <a:off x="3333749" y="735982"/>
            <a:ext cx="5276851" cy="671513"/>
          </a:xfrm>
        </p:spPr>
        <p:txBody>
          <a:bodyPr>
            <a:normAutofit fontScale="90000"/>
          </a:bodyPr>
          <a:lstStyle/>
          <a:p>
            <a:pPr algn="ctr"/>
            <a:r>
              <a:rPr lang="en-US" sz="3100" b="1" dirty="0"/>
              <a:t>Reporting</a:t>
            </a:r>
            <a:r>
              <a:rPr lang="en-US" sz="2800" dirty="0"/>
              <a:t/>
            </a:r>
            <a:br>
              <a:rPr lang="en-US" sz="2800" dirty="0"/>
            </a:br>
            <a:endParaRPr lang="en-US" sz="2800" dirty="0">
              <a:latin typeface="+mn-lt"/>
            </a:endParaRPr>
          </a:p>
        </p:txBody>
      </p:sp>
    </p:spTree>
    <p:extLst>
      <p:ext uri="{BB962C8B-B14F-4D97-AF65-F5344CB8AC3E}">
        <p14:creationId xmlns:p14="http://schemas.microsoft.com/office/powerpoint/2010/main" val="281140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en in Technology">
            <a:extLst>
              <a:ext uri="{FF2B5EF4-FFF2-40B4-BE49-F238E27FC236}">
                <a16:creationId xmlns:a16="http://schemas.microsoft.com/office/drawing/2014/main" xmlns="" id="{1AD79743-C5AC-C246-837F-8043C3007B69}"/>
              </a:ext>
            </a:extLst>
          </p:cNvPr>
          <p:cNvPicPr>
            <a:picLocks noChangeAspect="1"/>
          </p:cNvPicPr>
          <p:nvPr/>
        </p:nvPicPr>
        <p:blipFill>
          <a:blip r:embed="rId2"/>
          <a:stretch>
            <a:fillRect/>
          </a:stretch>
        </p:blipFill>
        <p:spPr>
          <a:xfrm>
            <a:off x="510340" y="528638"/>
            <a:ext cx="8092966" cy="5472112"/>
          </a:xfrm>
          <a:prstGeom prst="rect">
            <a:avLst/>
          </a:prstGeom>
        </p:spPr>
      </p:pic>
      <p:sp>
        <p:nvSpPr>
          <p:cNvPr id="4" name="TextBox 3">
            <a:extLst>
              <a:ext uri="{FF2B5EF4-FFF2-40B4-BE49-F238E27FC236}">
                <a16:creationId xmlns:a16="http://schemas.microsoft.com/office/drawing/2014/main" xmlns="" id="{C616A593-75C9-C94A-AA7D-308DB58C5253}"/>
              </a:ext>
            </a:extLst>
          </p:cNvPr>
          <p:cNvSpPr txBox="1"/>
          <p:nvPr/>
        </p:nvSpPr>
        <p:spPr>
          <a:xfrm>
            <a:off x="8920976" y="1187202"/>
            <a:ext cx="2899317" cy="4524315"/>
          </a:xfrm>
          <a:prstGeom prst="rect">
            <a:avLst/>
          </a:prstGeom>
          <a:noFill/>
        </p:spPr>
        <p:txBody>
          <a:bodyPr wrap="square" rtlCol="0">
            <a:spAutoFit/>
          </a:bodyPr>
          <a:lstStyle/>
          <a:p>
            <a:r>
              <a:rPr lang="en-US" sz="2400" dirty="0"/>
              <a:t>The ArcGIS online software is available to all K-12 schools in Hawaii for no charge. Go to the site, WIT: Hawaii K-12 GIS Distribution Center – Women in Technology.</a:t>
            </a:r>
          </a:p>
          <a:p>
            <a:r>
              <a:rPr lang="en-US" sz="2400" dirty="0"/>
              <a:t>http://</a:t>
            </a:r>
            <a:r>
              <a:rPr lang="en-US" sz="2400" dirty="0" err="1"/>
              <a:t>www.womenintech.com</a:t>
            </a:r>
            <a:r>
              <a:rPr lang="en-US" sz="2400" dirty="0"/>
              <a:t>/</a:t>
            </a:r>
            <a:r>
              <a:rPr lang="en-US" sz="2400" dirty="0" err="1"/>
              <a:t>GISDistributionCenter</a:t>
            </a:r>
            <a:r>
              <a:rPr lang="en-US" sz="2400" dirty="0"/>
              <a:t>/</a:t>
            </a:r>
          </a:p>
        </p:txBody>
      </p:sp>
      <p:sp>
        <p:nvSpPr>
          <p:cNvPr id="2" name="Title 1"/>
          <p:cNvSpPr>
            <a:spLocks noGrp="1"/>
          </p:cNvSpPr>
          <p:nvPr>
            <p:ph type="title"/>
          </p:nvPr>
        </p:nvSpPr>
        <p:spPr>
          <a:xfrm>
            <a:off x="11545183" y="97632"/>
            <a:ext cx="550219" cy="369094"/>
          </a:xfrm>
        </p:spPr>
        <p:txBody>
          <a:bodyPr>
            <a:normAutofit/>
          </a:bodyPr>
          <a:lstStyle/>
          <a:p>
            <a:r>
              <a:rPr lang="en-US" sz="800" dirty="0" smtClean="0">
                <a:solidFill>
                  <a:schemeClr val="accent6">
                    <a:lumMod val="60000"/>
                    <a:lumOff val="40000"/>
                  </a:schemeClr>
                </a:solidFill>
              </a:rPr>
              <a:t>Slide 3</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335032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17FB3E7-2E6A-1E4D-9C22-B3EA0E4B92C6}"/>
              </a:ext>
            </a:extLst>
          </p:cNvPr>
          <p:cNvSpPr txBox="1"/>
          <p:nvPr/>
        </p:nvSpPr>
        <p:spPr>
          <a:xfrm>
            <a:off x="7443789" y="835997"/>
            <a:ext cx="4346188" cy="4678204"/>
          </a:xfrm>
          <a:prstGeom prst="rect">
            <a:avLst/>
          </a:prstGeom>
          <a:noFill/>
        </p:spPr>
        <p:txBody>
          <a:bodyPr wrap="square" rtlCol="0">
            <a:spAutoFit/>
          </a:bodyPr>
          <a:lstStyle/>
          <a:p>
            <a:r>
              <a:rPr lang="en-US" sz="2000" dirty="0"/>
              <a:t>Your teacher can order the software for your classroom, or even better, your school can order the software and then all classrooms at your school can use this technology. Once you use the story mapping technology you will see what a great way it is for report writing and for sharing information with others in a professional way. </a:t>
            </a:r>
          </a:p>
          <a:p>
            <a:r>
              <a:rPr lang="en-US" sz="2000" dirty="0"/>
              <a:t>To request software, visit </a:t>
            </a:r>
            <a:r>
              <a:rPr lang="en-US" sz="2000" dirty="0" smtClean="0">
                <a:hlinkClick r:id="rId2"/>
              </a:rPr>
              <a:t>ESRI Software Download</a:t>
            </a:r>
            <a:r>
              <a:rPr lang="en-US" sz="2000" dirty="0" smtClean="0"/>
              <a:t>.</a:t>
            </a:r>
            <a:endParaRPr lang="en-US" sz="2000" dirty="0"/>
          </a:p>
          <a:p>
            <a:r>
              <a:rPr lang="en-US" sz="2000" dirty="0"/>
              <a:t>For a </a:t>
            </a:r>
            <a:r>
              <a:rPr lang="en-US" sz="2000" b="1" dirty="0"/>
              <a:t>quick step-by-step guide </a:t>
            </a:r>
            <a:r>
              <a:rPr lang="en-US" sz="2000" dirty="0"/>
              <a:t>to get started using GIS,</a:t>
            </a:r>
            <a:r>
              <a:rPr lang="en-US" sz="2000" b="1" dirty="0"/>
              <a:t> </a:t>
            </a:r>
            <a:r>
              <a:rPr lang="en-US" sz="2000" dirty="0"/>
              <a:t>check out this </a:t>
            </a:r>
            <a:r>
              <a:rPr lang="en-US" sz="2000" b="1" dirty="0">
                <a:hlinkClick r:id="rId3"/>
              </a:rPr>
              <a:t>Esri handout</a:t>
            </a:r>
            <a:r>
              <a:rPr lang="en-US" sz="2000" b="1" dirty="0"/>
              <a:t>.</a:t>
            </a:r>
            <a:endParaRPr lang="en-US" sz="2000" dirty="0"/>
          </a:p>
          <a:p>
            <a:endParaRPr lang="en-US" dirty="0"/>
          </a:p>
        </p:txBody>
      </p:sp>
      <p:pic>
        <p:nvPicPr>
          <p:cNvPr id="3" name="Picture 2" descr="ArcGIS Online">
            <a:extLst>
              <a:ext uri="{FF2B5EF4-FFF2-40B4-BE49-F238E27FC236}">
                <a16:creationId xmlns:a16="http://schemas.microsoft.com/office/drawing/2014/main" xmlns="" id="{DFB2243D-931C-8E4D-BBC9-F15582E57896}"/>
              </a:ext>
            </a:extLst>
          </p:cNvPr>
          <p:cNvPicPr>
            <a:picLocks noChangeAspect="1"/>
          </p:cNvPicPr>
          <p:nvPr/>
        </p:nvPicPr>
        <p:blipFill>
          <a:blip r:embed="rId4"/>
          <a:stretch>
            <a:fillRect/>
          </a:stretch>
        </p:blipFill>
        <p:spPr>
          <a:xfrm>
            <a:off x="422320" y="1285875"/>
            <a:ext cx="6590875" cy="4086225"/>
          </a:xfrm>
          <a:prstGeom prst="rect">
            <a:avLst/>
          </a:prstGeom>
        </p:spPr>
      </p:pic>
      <p:sp>
        <p:nvSpPr>
          <p:cNvPr id="2" name="Title 1"/>
          <p:cNvSpPr>
            <a:spLocks noGrp="1"/>
          </p:cNvSpPr>
          <p:nvPr>
            <p:ph type="title"/>
          </p:nvPr>
        </p:nvSpPr>
        <p:spPr>
          <a:xfrm>
            <a:off x="11518514" y="76200"/>
            <a:ext cx="542925" cy="304800"/>
          </a:xfrm>
        </p:spPr>
        <p:txBody>
          <a:bodyPr>
            <a:normAutofit/>
          </a:bodyPr>
          <a:lstStyle/>
          <a:p>
            <a:r>
              <a:rPr lang="en-US" sz="800" dirty="0" smtClean="0">
                <a:solidFill>
                  <a:schemeClr val="accent6">
                    <a:lumMod val="60000"/>
                    <a:lumOff val="40000"/>
                  </a:schemeClr>
                </a:solidFill>
              </a:rPr>
              <a:t>4</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1820592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D9CFD14-EDBB-A245-816D-D87228D603D6}"/>
              </a:ext>
            </a:extLst>
          </p:cNvPr>
          <p:cNvSpPr txBox="1"/>
          <p:nvPr/>
        </p:nvSpPr>
        <p:spPr>
          <a:xfrm>
            <a:off x="9110546" y="691889"/>
            <a:ext cx="2698595" cy="5262979"/>
          </a:xfrm>
          <a:prstGeom prst="rect">
            <a:avLst/>
          </a:prstGeom>
          <a:noFill/>
        </p:spPr>
        <p:txBody>
          <a:bodyPr wrap="square" rtlCol="0">
            <a:spAutoFit/>
          </a:bodyPr>
          <a:lstStyle/>
          <a:p>
            <a:r>
              <a:rPr lang="en-US" sz="2400" dirty="0"/>
              <a:t>While there is a lot to learn about how to use ArcGIS online there is support through GIS training. GIS is used by many researchers and planners. It is a useful technology and by using ArcGIS online you will be learning valuable skills. </a:t>
            </a:r>
          </a:p>
        </p:txBody>
      </p:sp>
      <p:pic>
        <p:nvPicPr>
          <p:cNvPr id="3" name="Picture 2" descr="GIS Training">
            <a:extLst>
              <a:ext uri="{FF2B5EF4-FFF2-40B4-BE49-F238E27FC236}">
                <a16:creationId xmlns:a16="http://schemas.microsoft.com/office/drawing/2014/main" xmlns="" id="{293A28DD-608D-584B-BB7F-02D153643F86}"/>
              </a:ext>
            </a:extLst>
          </p:cNvPr>
          <p:cNvPicPr>
            <a:picLocks noChangeAspect="1"/>
          </p:cNvPicPr>
          <p:nvPr/>
        </p:nvPicPr>
        <p:blipFill>
          <a:blip r:embed="rId2"/>
          <a:stretch>
            <a:fillRect/>
          </a:stretch>
        </p:blipFill>
        <p:spPr>
          <a:xfrm>
            <a:off x="436251" y="567401"/>
            <a:ext cx="8416075" cy="5511954"/>
          </a:xfrm>
          <a:prstGeom prst="rect">
            <a:avLst/>
          </a:prstGeom>
        </p:spPr>
      </p:pic>
      <p:sp>
        <p:nvSpPr>
          <p:cNvPr id="2" name="Title 1"/>
          <p:cNvSpPr>
            <a:spLocks noGrp="1"/>
          </p:cNvSpPr>
          <p:nvPr>
            <p:ph type="title"/>
          </p:nvPr>
        </p:nvSpPr>
        <p:spPr>
          <a:xfrm>
            <a:off x="11287125" y="57814"/>
            <a:ext cx="730055" cy="509588"/>
          </a:xfrm>
        </p:spPr>
        <p:txBody>
          <a:bodyPr>
            <a:normAutofit/>
          </a:bodyPr>
          <a:lstStyle/>
          <a:p>
            <a:r>
              <a:rPr lang="en-US" sz="800" dirty="0" smtClean="0">
                <a:solidFill>
                  <a:schemeClr val="accent6">
                    <a:lumMod val="60000"/>
                    <a:lumOff val="40000"/>
                  </a:schemeClr>
                </a:solidFill>
              </a:rPr>
              <a:t>5</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251149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1E44664-5C67-4846-9A17-DE0F390AC250}"/>
              </a:ext>
            </a:extLst>
          </p:cNvPr>
          <p:cNvSpPr txBox="1"/>
          <p:nvPr/>
        </p:nvSpPr>
        <p:spPr>
          <a:xfrm>
            <a:off x="8519532" y="557213"/>
            <a:ext cx="3332473" cy="6278642"/>
          </a:xfrm>
          <a:prstGeom prst="rect">
            <a:avLst/>
          </a:prstGeom>
          <a:noFill/>
        </p:spPr>
        <p:txBody>
          <a:bodyPr wrap="square" rtlCol="0">
            <a:spAutoFit/>
          </a:bodyPr>
          <a:lstStyle/>
          <a:p>
            <a:r>
              <a:rPr lang="en-US" sz="2400" dirty="0"/>
              <a:t>You will find webpages with links to videos to help learn how to use the technology. GIS is the advanced version of ArcGIS online. GIS has been used to help map the lava flows for the recent volcanic events on Hawaii Island. These maps have helped Civil Defense be able to warn people of where the lava danger is and prepare evacuation notices to preserve lives.  </a:t>
            </a:r>
          </a:p>
          <a:p>
            <a:endParaRPr lang="en-US" dirty="0"/>
          </a:p>
        </p:txBody>
      </p:sp>
      <p:pic>
        <p:nvPicPr>
          <p:cNvPr id="3" name="Picture 2" descr="GIS for Educators">
            <a:extLst>
              <a:ext uri="{FF2B5EF4-FFF2-40B4-BE49-F238E27FC236}">
                <a16:creationId xmlns:a16="http://schemas.microsoft.com/office/drawing/2014/main" xmlns="" id="{DAE4052E-F6CD-BA49-A738-685C8FC3BEE5}"/>
              </a:ext>
            </a:extLst>
          </p:cNvPr>
          <p:cNvPicPr>
            <a:picLocks noChangeAspect="1"/>
          </p:cNvPicPr>
          <p:nvPr/>
        </p:nvPicPr>
        <p:blipFill>
          <a:blip r:embed="rId2"/>
          <a:stretch>
            <a:fillRect/>
          </a:stretch>
        </p:blipFill>
        <p:spPr>
          <a:xfrm>
            <a:off x="839865" y="1003262"/>
            <a:ext cx="7437879" cy="5207968"/>
          </a:xfrm>
          <a:prstGeom prst="rect">
            <a:avLst/>
          </a:prstGeom>
        </p:spPr>
      </p:pic>
      <p:sp>
        <p:nvSpPr>
          <p:cNvPr id="2" name="Title 1"/>
          <p:cNvSpPr>
            <a:spLocks noGrp="1"/>
          </p:cNvSpPr>
          <p:nvPr>
            <p:ph type="title"/>
          </p:nvPr>
        </p:nvSpPr>
        <p:spPr>
          <a:xfrm>
            <a:off x="11334749" y="92114"/>
            <a:ext cx="752475" cy="465099"/>
          </a:xfrm>
        </p:spPr>
        <p:txBody>
          <a:bodyPr>
            <a:normAutofit/>
          </a:bodyPr>
          <a:lstStyle/>
          <a:p>
            <a:r>
              <a:rPr lang="en-US" sz="800" dirty="0" smtClean="0">
                <a:solidFill>
                  <a:schemeClr val="accent6">
                    <a:lumMod val="60000"/>
                    <a:lumOff val="40000"/>
                  </a:schemeClr>
                </a:solidFill>
              </a:rPr>
              <a:t>6</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281047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BC5307A-BD0B-F845-92E0-E7C491D1F0A0}"/>
              </a:ext>
            </a:extLst>
          </p:cNvPr>
          <p:cNvSpPr txBox="1"/>
          <p:nvPr/>
        </p:nvSpPr>
        <p:spPr>
          <a:xfrm>
            <a:off x="341855" y="822321"/>
            <a:ext cx="4357539" cy="3785652"/>
          </a:xfrm>
          <a:prstGeom prst="rect">
            <a:avLst/>
          </a:prstGeom>
          <a:noFill/>
        </p:spPr>
        <p:txBody>
          <a:bodyPr wrap="square" rtlCol="0">
            <a:spAutoFit/>
          </a:bodyPr>
          <a:lstStyle/>
          <a:p>
            <a:r>
              <a:rPr lang="en-US" sz="2400" dirty="0"/>
              <a:t>This story map was made about the pilot project that the Integrated Pest Management Plan and lesson plans you are using  were developed from. You can go to the website below to find and view the story map that describes the pilot project. You can see what information was included in this story map. </a:t>
            </a:r>
          </a:p>
        </p:txBody>
      </p:sp>
      <p:pic>
        <p:nvPicPr>
          <p:cNvPr id="2" name="Picture 1" descr="Hawaii Island School Garden">
            <a:extLst>
              <a:ext uri="{FF2B5EF4-FFF2-40B4-BE49-F238E27FC236}">
                <a16:creationId xmlns:a16="http://schemas.microsoft.com/office/drawing/2014/main" xmlns="" id="{FF80176C-BDC7-3E42-9EB1-8E6B09D0E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144" y="543796"/>
            <a:ext cx="6861983" cy="4342702"/>
          </a:xfrm>
          <a:prstGeom prst="rect">
            <a:avLst/>
          </a:prstGeom>
          <a:ln w="76200">
            <a:solidFill>
              <a:schemeClr val="bg1"/>
            </a:solidFill>
          </a:ln>
        </p:spPr>
      </p:pic>
      <p:sp>
        <p:nvSpPr>
          <p:cNvPr id="4" name="TextBox 3">
            <a:extLst>
              <a:ext uri="{FF2B5EF4-FFF2-40B4-BE49-F238E27FC236}">
                <a16:creationId xmlns:a16="http://schemas.microsoft.com/office/drawing/2014/main" xmlns="" id="{0CF1C412-0001-3D4D-A909-827809BF7434}"/>
              </a:ext>
            </a:extLst>
          </p:cNvPr>
          <p:cNvSpPr txBox="1"/>
          <p:nvPr/>
        </p:nvSpPr>
        <p:spPr>
          <a:xfrm>
            <a:off x="1260088" y="5363737"/>
            <a:ext cx="10047249" cy="646331"/>
          </a:xfrm>
          <a:prstGeom prst="rect">
            <a:avLst/>
          </a:prstGeom>
          <a:noFill/>
        </p:spPr>
        <p:txBody>
          <a:bodyPr wrap="square" rtlCol="0">
            <a:spAutoFit/>
          </a:bodyPr>
          <a:lstStyle/>
          <a:p>
            <a:r>
              <a:rPr lang="en-US" dirty="0"/>
              <a:t>https://</a:t>
            </a:r>
            <a:r>
              <a:rPr lang="en-US" dirty="0" err="1"/>
              <a:t>uhh.maps.arcgis.com</a:t>
            </a:r>
            <a:r>
              <a:rPr lang="en-US" dirty="0"/>
              <a:t>/apps/</a:t>
            </a:r>
            <a:r>
              <a:rPr lang="en-US" dirty="0" err="1"/>
              <a:t>MapJournal</a:t>
            </a:r>
            <a:r>
              <a:rPr lang="en-US" dirty="0"/>
              <a:t>/</a:t>
            </a:r>
            <a:r>
              <a:rPr lang="en-US" dirty="0" err="1"/>
              <a:t>index.html?appid</a:t>
            </a:r>
            <a:r>
              <a:rPr lang="en-US" dirty="0"/>
              <a:t>=5ccc2fa5cf7b441fa2711c5b60e853b6</a:t>
            </a:r>
          </a:p>
          <a:p>
            <a:endParaRPr lang="en-US" dirty="0"/>
          </a:p>
        </p:txBody>
      </p:sp>
      <p:sp>
        <p:nvSpPr>
          <p:cNvPr id="3" name="Title 2"/>
          <p:cNvSpPr>
            <a:spLocks noGrp="1"/>
          </p:cNvSpPr>
          <p:nvPr>
            <p:ph type="title"/>
          </p:nvPr>
        </p:nvSpPr>
        <p:spPr>
          <a:xfrm>
            <a:off x="11637577" y="60402"/>
            <a:ext cx="419100" cy="215823"/>
          </a:xfrm>
        </p:spPr>
        <p:txBody>
          <a:bodyPr>
            <a:normAutofit/>
          </a:bodyPr>
          <a:lstStyle/>
          <a:p>
            <a:r>
              <a:rPr lang="en-US" sz="800" dirty="0" smtClean="0">
                <a:solidFill>
                  <a:schemeClr val="accent6">
                    <a:lumMod val="60000"/>
                    <a:lumOff val="40000"/>
                  </a:schemeClr>
                </a:solidFill>
              </a:rPr>
              <a:t>7</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3911232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30CB3C9-A73D-244E-BA9F-33E401F6018E}"/>
              </a:ext>
            </a:extLst>
          </p:cNvPr>
          <p:cNvSpPr txBox="1"/>
          <p:nvPr/>
        </p:nvSpPr>
        <p:spPr>
          <a:xfrm>
            <a:off x="7690857" y="1166914"/>
            <a:ext cx="3925229" cy="4524315"/>
          </a:xfrm>
          <a:prstGeom prst="rect">
            <a:avLst/>
          </a:prstGeom>
          <a:noFill/>
        </p:spPr>
        <p:txBody>
          <a:bodyPr wrap="square" rtlCol="0">
            <a:spAutoFit/>
          </a:bodyPr>
          <a:lstStyle/>
          <a:p>
            <a:r>
              <a:rPr lang="en-US" sz="2000" dirty="0"/>
              <a:t>I</a:t>
            </a:r>
            <a:r>
              <a:rPr lang="en-US" sz="2400" dirty="0"/>
              <a:t>n your story map you can put in pop-ups to include more information. For example, on the published story map from the following page you can click on the flags and there is more information about each of the partner schools. The icon at the bottom of the information about the school will take you to the school website. </a:t>
            </a:r>
          </a:p>
        </p:txBody>
      </p:sp>
      <p:pic>
        <p:nvPicPr>
          <p:cNvPr id="3" name="Picture 2" descr="Map of Hawaii Big Island">
            <a:extLst>
              <a:ext uri="{FF2B5EF4-FFF2-40B4-BE49-F238E27FC236}">
                <a16:creationId xmlns:a16="http://schemas.microsoft.com/office/drawing/2014/main" xmlns="" id="{E79F949C-9FE1-014E-AC34-2874FE63F645}"/>
              </a:ext>
            </a:extLst>
          </p:cNvPr>
          <p:cNvPicPr>
            <a:picLocks noChangeAspect="1"/>
          </p:cNvPicPr>
          <p:nvPr/>
        </p:nvPicPr>
        <p:blipFill>
          <a:blip r:embed="rId2"/>
          <a:stretch>
            <a:fillRect/>
          </a:stretch>
        </p:blipFill>
        <p:spPr>
          <a:xfrm>
            <a:off x="317876" y="900532"/>
            <a:ext cx="7165288" cy="5057078"/>
          </a:xfrm>
          <a:prstGeom prst="rect">
            <a:avLst/>
          </a:prstGeom>
        </p:spPr>
      </p:pic>
      <p:sp>
        <p:nvSpPr>
          <p:cNvPr id="2" name="Title 1"/>
          <p:cNvSpPr>
            <a:spLocks noGrp="1"/>
          </p:cNvSpPr>
          <p:nvPr>
            <p:ph type="title"/>
          </p:nvPr>
        </p:nvSpPr>
        <p:spPr>
          <a:xfrm>
            <a:off x="11616086" y="85725"/>
            <a:ext cx="466725" cy="295275"/>
          </a:xfrm>
        </p:spPr>
        <p:txBody>
          <a:bodyPr>
            <a:normAutofit/>
          </a:bodyPr>
          <a:lstStyle/>
          <a:p>
            <a:r>
              <a:rPr lang="en-US" sz="800" dirty="0" smtClean="0">
                <a:solidFill>
                  <a:schemeClr val="accent6">
                    <a:lumMod val="60000"/>
                    <a:lumOff val="40000"/>
                  </a:schemeClr>
                </a:solidFill>
              </a:rPr>
              <a:t>8</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146454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124E564-BEA4-D449-B52F-D179D645888F}"/>
              </a:ext>
            </a:extLst>
          </p:cNvPr>
          <p:cNvSpPr txBox="1"/>
          <p:nvPr/>
        </p:nvSpPr>
        <p:spPr>
          <a:xfrm>
            <a:off x="8515349" y="2029523"/>
            <a:ext cx="2959255" cy="3046988"/>
          </a:xfrm>
          <a:prstGeom prst="rect">
            <a:avLst/>
          </a:prstGeom>
          <a:noFill/>
        </p:spPr>
        <p:txBody>
          <a:bodyPr wrap="square" rtlCol="0">
            <a:spAutoFit/>
          </a:bodyPr>
          <a:lstStyle/>
          <a:p>
            <a:r>
              <a:rPr lang="en-US" sz="2400" dirty="0"/>
              <a:t>You can also embed links to other websites in your dialog. This allows your audience to access even more information that is relevant to your story. </a:t>
            </a:r>
          </a:p>
        </p:txBody>
      </p:sp>
      <p:pic>
        <p:nvPicPr>
          <p:cNvPr id="3" name="Picture 2" descr="Story Map">
            <a:extLst>
              <a:ext uri="{FF2B5EF4-FFF2-40B4-BE49-F238E27FC236}">
                <a16:creationId xmlns:a16="http://schemas.microsoft.com/office/drawing/2014/main" xmlns="" id="{33B023D8-1C70-8C4B-885A-C7D25E36EC57}"/>
              </a:ext>
            </a:extLst>
          </p:cNvPr>
          <p:cNvPicPr>
            <a:picLocks noChangeAspect="1"/>
          </p:cNvPicPr>
          <p:nvPr/>
        </p:nvPicPr>
        <p:blipFill>
          <a:blip r:embed="rId2"/>
          <a:stretch>
            <a:fillRect/>
          </a:stretch>
        </p:blipFill>
        <p:spPr>
          <a:xfrm>
            <a:off x="470109" y="765600"/>
            <a:ext cx="7819639" cy="5335163"/>
          </a:xfrm>
          <a:prstGeom prst="rect">
            <a:avLst/>
          </a:prstGeom>
        </p:spPr>
      </p:pic>
      <p:sp>
        <p:nvSpPr>
          <p:cNvPr id="2" name="Title 1"/>
          <p:cNvSpPr>
            <a:spLocks noGrp="1"/>
          </p:cNvSpPr>
          <p:nvPr>
            <p:ph type="title"/>
          </p:nvPr>
        </p:nvSpPr>
        <p:spPr>
          <a:xfrm>
            <a:off x="11753850" y="76201"/>
            <a:ext cx="361950" cy="323850"/>
          </a:xfrm>
        </p:spPr>
        <p:txBody>
          <a:bodyPr>
            <a:normAutofit/>
          </a:bodyPr>
          <a:lstStyle/>
          <a:p>
            <a:r>
              <a:rPr lang="en-US" sz="800" dirty="0" smtClean="0">
                <a:solidFill>
                  <a:schemeClr val="accent6">
                    <a:lumMod val="60000"/>
                    <a:lumOff val="40000"/>
                  </a:schemeClr>
                </a:solidFill>
              </a:rPr>
              <a:t>9</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568169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711</Words>
  <Application>Microsoft Office PowerPoint</Application>
  <PresentationFormat>Custom</PresentationFormat>
  <Paragraphs>30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Using ArcGIS online technology to make a story map </vt:lpstr>
      <vt:lpstr>Reporting </vt:lpstr>
      <vt:lpstr>Slide 3</vt:lpstr>
      <vt:lpstr>4</vt:lpstr>
      <vt:lpstr>5</vt:lpstr>
      <vt:lpstr>6</vt:lpstr>
      <vt:lpstr>7</vt:lpstr>
      <vt:lpstr>8</vt:lpstr>
      <vt:lpstr>9</vt:lpstr>
      <vt:lpstr>10</vt:lpstr>
      <vt:lpstr>11</vt:lpstr>
      <vt:lpstr>12</vt:lpstr>
      <vt:lpstr>13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Howe</dc:creator>
  <cp:lastModifiedBy>rbirdsal</cp:lastModifiedBy>
  <cp:revision>31</cp:revision>
  <dcterms:created xsi:type="dcterms:W3CDTF">2018-05-31T19:19:15Z</dcterms:created>
  <dcterms:modified xsi:type="dcterms:W3CDTF">2018-12-12T22:58:15Z</dcterms:modified>
</cp:coreProperties>
</file>