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65" r:id="rId3"/>
    <p:sldId id="256"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3961" autoAdjust="0"/>
  </p:normalViewPr>
  <p:slideViewPr>
    <p:cSldViewPr snapToGrid="0" snapToObjects="1">
      <p:cViewPr>
        <p:scale>
          <a:sx n="94" d="100"/>
          <a:sy n="94" d="100"/>
        </p:scale>
        <p:origin x="-384"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4BE0F2-5F56-1447-B1ED-7CBD97977365}" type="datetimeFigureOut">
              <a:rPr lang="en-US" smtClean="0"/>
              <a:t>12/12/2018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2CDD4-03E0-EE43-B8E1-FC43772EE5A8}" type="slidenum">
              <a:rPr lang="en-US" smtClean="0"/>
              <a:t>‹#›</a:t>
            </a:fld>
            <a:endParaRPr lang="en-US" dirty="0"/>
          </a:p>
        </p:txBody>
      </p:sp>
    </p:spTree>
    <p:extLst>
      <p:ext uri="{BB962C8B-B14F-4D97-AF65-F5344CB8AC3E}">
        <p14:creationId xmlns:p14="http://schemas.microsoft.com/office/powerpoint/2010/main" val="1240110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A2CDD4-03E0-EE43-B8E1-FC43772EE5A8}" type="slidenum">
              <a:rPr lang="en-US" smtClean="0"/>
              <a:t>4</a:t>
            </a:fld>
            <a:endParaRPr lang="en-US" dirty="0"/>
          </a:p>
        </p:txBody>
      </p:sp>
    </p:spTree>
    <p:extLst>
      <p:ext uri="{BB962C8B-B14F-4D97-AF65-F5344CB8AC3E}">
        <p14:creationId xmlns:p14="http://schemas.microsoft.com/office/powerpoint/2010/main" val="1031906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categorical/qualitative data includes</a:t>
            </a:r>
            <a:r>
              <a:rPr lang="en-US" baseline="0" dirty="0"/>
              <a:t> species type, trap type, moon phase, island, school name, data collected by. </a:t>
            </a:r>
            <a:endParaRPr lang="en-US" dirty="0"/>
          </a:p>
        </p:txBody>
      </p:sp>
      <p:sp>
        <p:nvSpPr>
          <p:cNvPr id="4" name="Slide Number Placeholder 3"/>
          <p:cNvSpPr>
            <a:spLocks noGrp="1"/>
          </p:cNvSpPr>
          <p:nvPr>
            <p:ph type="sldNum" sz="quarter" idx="10"/>
          </p:nvPr>
        </p:nvSpPr>
        <p:spPr/>
        <p:txBody>
          <a:bodyPr/>
          <a:lstStyle/>
          <a:p>
            <a:fld id="{03A2CDD4-03E0-EE43-B8E1-FC43772EE5A8}" type="slidenum">
              <a:rPr lang="en-US" smtClean="0"/>
              <a:t>5</a:t>
            </a:fld>
            <a:endParaRPr lang="en-US" dirty="0"/>
          </a:p>
        </p:txBody>
      </p:sp>
    </p:spTree>
    <p:extLst>
      <p:ext uri="{BB962C8B-B14F-4D97-AF65-F5344CB8AC3E}">
        <p14:creationId xmlns:p14="http://schemas.microsoft.com/office/powerpoint/2010/main" val="989489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1966953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1849129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2090760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222699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2001580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22692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2112648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781997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427054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61251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003E36-7C77-1349-A3FC-48AB0DE81C44}" type="datetimeFigureOut">
              <a:rPr lang="en-US" smtClean="0"/>
              <a:t>12/12/2018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576DCB-8F15-7741-B0A4-1BAA61724761}" type="slidenum">
              <a:rPr lang="en-US" smtClean="0"/>
              <a:t>‹#›</a:t>
            </a:fld>
            <a:endParaRPr lang="en-US" dirty="0"/>
          </a:p>
        </p:txBody>
      </p:sp>
    </p:spTree>
    <p:extLst>
      <p:ext uri="{BB962C8B-B14F-4D97-AF65-F5344CB8AC3E}">
        <p14:creationId xmlns:p14="http://schemas.microsoft.com/office/powerpoint/2010/main" val="165962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003E36-7C77-1349-A3FC-48AB0DE81C44}" type="datetimeFigureOut">
              <a:rPr lang="en-US" smtClean="0"/>
              <a:t>12/12/2018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76DCB-8F15-7741-B0A4-1BAA61724761}" type="slidenum">
              <a:rPr lang="en-US" smtClean="0"/>
              <a:t>‹#›</a:t>
            </a:fld>
            <a:endParaRPr lang="en-US" dirty="0"/>
          </a:p>
        </p:txBody>
      </p:sp>
    </p:spTree>
    <p:extLst>
      <p:ext uri="{BB962C8B-B14F-4D97-AF65-F5344CB8AC3E}">
        <p14:creationId xmlns:p14="http://schemas.microsoft.com/office/powerpoint/2010/main" val="259241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7306" y="1906965"/>
            <a:ext cx="8799443" cy="3046988"/>
          </a:xfrm>
          <a:prstGeom prst="rect">
            <a:avLst/>
          </a:prstGeom>
          <a:noFill/>
        </p:spPr>
        <p:txBody>
          <a:bodyPr wrap="square" rtlCol="0">
            <a:spAutoFit/>
          </a:bodyPr>
          <a:lstStyle/>
          <a:p>
            <a:pPr algn="ctr"/>
            <a:r>
              <a:rPr lang="en-US" sz="9600" dirty="0">
                <a:latin typeface="Chalkduster" charset="0"/>
                <a:ea typeface="Chalkduster" charset="0"/>
                <a:cs typeface="Chalkduster" charset="0"/>
              </a:rPr>
              <a:t>Data matters </a:t>
            </a:r>
          </a:p>
        </p:txBody>
      </p:sp>
      <p:sp>
        <p:nvSpPr>
          <p:cNvPr id="3" name="Title 2"/>
          <p:cNvSpPr>
            <a:spLocks noGrp="1"/>
          </p:cNvSpPr>
          <p:nvPr>
            <p:ph type="title"/>
          </p:nvPr>
        </p:nvSpPr>
        <p:spPr>
          <a:xfrm>
            <a:off x="11587480" y="90170"/>
            <a:ext cx="472440" cy="274955"/>
          </a:xfrm>
        </p:spPr>
        <p:txBody>
          <a:bodyPr>
            <a:normAutofit fontScale="90000"/>
          </a:bodyPr>
          <a:lstStyle/>
          <a:p>
            <a:r>
              <a:rPr lang="en-US" sz="800" dirty="0" smtClean="0">
                <a:solidFill>
                  <a:schemeClr val="accent6">
                    <a:lumMod val="60000"/>
                    <a:lumOff val="40000"/>
                  </a:schemeClr>
                </a:solidFill>
              </a:rPr>
              <a:t>Data matters</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534491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9349447-B6A9-E648-88E3-B42B26304F34}"/>
              </a:ext>
            </a:extLst>
          </p:cNvPr>
          <p:cNvSpPr txBox="1"/>
          <p:nvPr/>
        </p:nvSpPr>
        <p:spPr>
          <a:xfrm>
            <a:off x="1009403" y="985651"/>
            <a:ext cx="10652166" cy="5016758"/>
          </a:xfrm>
          <a:prstGeom prst="rect">
            <a:avLst/>
          </a:prstGeom>
          <a:noFill/>
        </p:spPr>
        <p:txBody>
          <a:bodyPr wrap="square" rtlCol="0">
            <a:spAutoFit/>
          </a:bodyPr>
          <a:lstStyle/>
          <a:p>
            <a:r>
              <a:rPr lang="en-US" sz="3200" dirty="0"/>
              <a:t>Collecting data gives us the true picture of the results of our efforts. From this we can know if we are making headway in the efforts to reduce the intermediate hosts of the rat lungworm. We can also use the data to see if slug and snail populations vary according to the time of the year, or the amount of rainfall recorded. Data is very important in helping us to better understand slug and snail populations. The data you collect will be entered into a large data base that can be used by researchers to better understand the situation with non-native slugs and snails in Hawaii. Your data matters!  </a:t>
            </a:r>
          </a:p>
        </p:txBody>
      </p:sp>
      <p:sp>
        <p:nvSpPr>
          <p:cNvPr id="3" name="Title 2"/>
          <p:cNvSpPr>
            <a:spLocks noGrp="1"/>
          </p:cNvSpPr>
          <p:nvPr>
            <p:ph type="title"/>
          </p:nvPr>
        </p:nvSpPr>
        <p:spPr>
          <a:xfrm>
            <a:off x="11572240" y="127000"/>
            <a:ext cx="452120" cy="294640"/>
          </a:xfrm>
        </p:spPr>
        <p:txBody>
          <a:bodyPr>
            <a:normAutofit fontScale="90000"/>
          </a:bodyPr>
          <a:lstStyle/>
          <a:p>
            <a:r>
              <a:rPr lang="en-US" sz="800" dirty="0" smtClean="0">
                <a:solidFill>
                  <a:schemeClr val="accent6">
                    <a:lumMod val="60000"/>
                    <a:lumOff val="40000"/>
                  </a:schemeClr>
                </a:solidFill>
              </a:rPr>
              <a:t>Slide 10</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3260119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52BCE9F-79CF-6A4D-8FF6-79F033379EFA}"/>
              </a:ext>
            </a:extLst>
          </p:cNvPr>
          <p:cNvSpPr txBox="1"/>
          <p:nvPr/>
        </p:nvSpPr>
        <p:spPr>
          <a:xfrm>
            <a:off x="617516" y="451261"/>
            <a:ext cx="11305309" cy="5324535"/>
          </a:xfrm>
          <a:prstGeom prst="rect">
            <a:avLst/>
          </a:prstGeom>
          <a:noFill/>
        </p:spPr>
        <p:txBody>
          <a:bodyPr wrap="square" rtlCol="0">
            <a:spAutoFit/>
          </a:bodyPr>
          <a:lstStyle/>
          <a:p>
            <a:pPr algn="ctr"/>
            <a:r>
              <a:rPr lang="en-US" sz="3200" b="1" dirty="0"/>
              <a:t>Become a Citizen Scientist! </a:t>
            </a:r>
          </a:p>
          <a:p>
            <a:endParaRPr lang="en-US" sz="2800" dirty="0"/>
          </a:p>
          <a:p>
            <a:r>
              <a:rPr lang="en-US" sz="2800" dirty="0"/>
              <a:t>A citizen scientist participates in the collection and analysis of data relating to the natural world by members of the general public, typically as part of a collaborative project with professional scientists. For this project you are working with scientists from the University of Hawaii, and you are collecting information that is important to the Hawaii Department of Health and the Hawaii Department of Agriculture. Your observations will help you become an expert at identification, which will allow you to recognize when a new slug or snail pest arrives in your area. Early detection is very important to prevent the establishment of new species in your area, such as the semi-slug, which we know is a very effective host of the rat lungworm.</a:t>
            </a:r>
          </a:p>
        </p:txBody>
      </p:sp>
      <p:sp>
        <p:nvSpPr>
          <p:cNvPr id="3" name="Title 2"/>
          <p:cNvSpPr>
            <a:spLocks noGrp="1"/>
          </p:cNvSpPr>
          <p:nvPr>
            <p:ph type="title"/>
          </p:nvPr>
        </p:nvSpPr>
        <p:spPr>
          <a:xfrm>
            <a:off x="11003280" y="111759"/>
            <a:ext cx="1046480" cy="534605"/>
          </a:xfrm>
        </p:spPr>
        <p:txBody>
          <a:bodyPr>
            <a:noAutofit/>
          </a:bodyPr>
          <a:lstStyle/>
          <a:p>
            <a:r>
              <a:rPr lang="en-US" sz="800" dirty="0" smtClean="0">
                <a:solidFill>
                  <a:schemeClr val="accent6">
                    <a:lumMod val="60000"/>
                    <a:lumOff val="40000"/>
                  </a:schemeClr>
                </a:solidFill>
              </a:rPr>
              <a:t>Become a citizen scientist!</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236161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057" y="243282"/>
            <a:ext cx="11444792" cy="1015663"/>
          </a:xfrm>
          <a:prstGeom prst="rect">
            <a:avLst/>
          </a:prstGeom>
          <a:noFill/>
        </p:spPr>
        <p:txBody>
          <a:bodyPr wrap="square" rtlCol="0">
            <a:spAutoFit/>
          </a:bodyPr>
          <a:lstStyle/>
          <a:p>
            <a:pPr algn="ctr"/>
            <a:r>
              <a:rPr lang="en-US" sz="3200" b="1" dirty="0"/>
              <a:t>What is data and why do we collect it?</a:t>
            </a:r>
            <a:endParaRPr lang="en-US" sz="3200" dirty="0"/>
          </a:p>
          <a:p>
            <a:pPr algn="ctr"/>
            <a:r>
              <a:rPr lang="en-US" sz="2800" dirty="0"/>
              <a:t>We can use the data we collect to observe patterns and make predictions.</a:t>
            </a:r>
          </a:p>
        </p:txBody>
      </p:sp>
      <p:sp>
        <p:nvSpPr>
          <p:cNvPr id="7" name="TextBox 6"/>
          <p:cNvSpPr txBox="1"/>
          <p:nvPr/>
        </p:nvSpPr>
        <p:spPr>
          <a:xfrm>
            <a:off x="617303" y="5644427"/>
            <a:ext cx="11036300" cy="830997"/>
          </a:xfrm>
          <a:prstGeom prst="rect">
            <a:avLst/>
          </a:prstGeom>
          <a:noFill/>
        </p:spPr>
        <p:txBody>
          <a:bodyPr wrap="square" rtlCol="0">
            <a:spAutoFit/>
          </a:bodyPr>
          <a:lstStyle/>
          <a:p>
            <a:pPr algn="ctr"/>
            <a:r>
              <a:rPr lang="en-US" sz="2400" dirty="0"/>
              <a:t>On the next slide you will see an example of a data sheet</a:t>
            </a:r>
          </a:p>
          <a:p>
            <a:pPr algn="ctr"/>
            <a:r>
              <a:rPr lang="en-US" sz="2400" dirty="0"/>
              <a:t> that will be used to record your observations.</a:t>
            </a:r>
          </a:p>
        </p:txBody>
      </p:sp>
      <p:pic>
        <p:nvPicPr>
          <p:cNvPr id="5" name="Picture 4" descr="clipboard"/>
          <p:cNvPicPr>
            <a:picLocks noChangeAspect="1"/>
          </p:cNvPicPr>
          <p:nvPr/>
        </p:nvPicPr>
        <p:blipFill rotWithShape="1">
          <a:blip r:embed="rId2">
            <a:extLst>
              <a:ext uri="{28A0092B-C50C-407E-A947-70E740481C1C}">
                <a14:useLocalDpi xmlns:a14="http://schemas.microsoft.com/office/drawing/2010/main" val="0"/>
              </a:ext>
            </a:extLst>
          </a:blip>
          <a:srcRect l="12036" t="7909"/>
          <a:stretch/>
        </p:blipFill>
        <p:spPr>
          <a:xfrm>
            <a:off x="809417" y="1433887"/>
            <a:ext cx="5160936" cy="4035598"/>
          </a:xfrm>
          <a:prstGeom prst="rect">
            <a:avLst/>
          </a:prstGeom>
        </p:spPr>
      </p:pic>
      <p:pic>
        <p:nvPicPr>
          <p:cNvPr id="6" name="Picture 5" descr="measure"/>
          <p:cNvPicPr>
            <a:picLocks noChangeAspect="1"/>
          </p:cNvPicPr>
          <p:nvPr/>
        </p:nvPicPr>
        <p:blipFill rotWithShape="1">
          <a:blip r:embed="rId3">
            <a:extLst>
              <a:ext uri="{28A0092B-C50C-407E-A947-70E740481C1C}">
                <a14:useLocalDpi xmlns:a14="http://schemas.microsoft.com/office/drawing/2010/main" val="0"/>
              </a:ext>
            </a:extLst>
          </a:blip>
          <a:srcRect l="15412" t="7909"/>
          <a:stretch/>
        </p:blipFill>
        <p:spPr>
          <a:xfrm>
            <a:off x="6328613" y="1433887"/>
            <a:ext cx="4947983" cy="4023492"/>
          </a:xfrm>
          <a:prstGeom prst="rect">
            <a:avLst/>
          </a:prstGeom>
        </p:spPr>
      </p:pic>
      <p:sp>
        <p:nvSpPr>
          <p:cNvPr id="2" name="Title 1"/>
          <p:cNvSpPr>
            <a:spLocks noGrp="1"/>
          </p:cNvSpPr>
          <p:nvPr>
            <p:ph type="title"/>
          </p:nvPr>
        </p:nvSpPr>
        <p:spPr>
          <a:xfrm>
            <a:off x="10494778" y="91440"/>
            <a:ext cx="1563636" cy="325120"/>
          </a:xfrm>
        </p:spPr>
        <p:txBody>
          <a:bodyPr>
            <a:normAutofit/>
          </a:bodyPr>
          <a:lstStyle/>
          <a:p>
            <a:r>
              <a:rPr lang="en-US" sz="800" dirty="0" smtClean="0">
                <a:solidFill>
                  <a:schemeClr val="accent6">
                    <a:lumMod val="60000"/>
                    <a:lumOff val="40000"/>
                  </a:schemeClr>
                </a:solidFill>
              </a:rPr>
              <a:t>What is data and why do we collect it?</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130488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form"/>
          <p:cNvSpPr txBox="1"/>
          <p:nvPr/>
        </p:nvSpPr>
        <p:spPr>
          <a:xfrm>
            <a:off x="1038382" y="447908"/>
            <a:ext cx="10414861" cy="1938992"/>
          </a:xfrm>
          <a:prstGeom prst="rect">
            <a:avLst/>
          </a:prstGeom>
          <a:noFill/>
          <a:ln>
            <a:solidFill>
              <a:schemeClr val="tx1"/>
            </a:solidFill>
          </a:ln>
        </p:spPr>
        <p:txBody>
          <a:bodyPr wrap="square" rtlCol="0">
            <a:spAutoFit/>
          </a:bodyPr>
          <a:lstStyle/>
          <a:p>
            <a:r>
              <a:rPr lang="en-US" sz="2000" b="1" dirty="0"/>
              <a:t>School name</a:t>
            </a:r>
            <a:r>
              <a:rPr lang="en-US" sz="2000" u="sng" dirty="0">
                <a:latin typeface="+mj-lt"/>
                <a:ea typeface="Chalkduster" charset="0"/>
                <a:cs typeface="Chalkduster" charset="0"/>
              </a:rPr>
              <a:t>_______________________________________</a:t>
            </a:r>
            <a:r>
              <a:rPr lang="en-US" sz="2000" b="1" dirty="0"/>
              <a:t> Island </a:t>
            </a:r>
            <a:r>
              <a:rPr lang="en-US" sz="2000" u="sng" dirty="0"/>
              <a:t>_________________________</a:t>
            </a:r>
          </a:p>
          <a:p>
            <a:r>
              <a:rPr lang="en-US" sz="2000" b="1" dirty="0"/>
              <a:t>GPS coordinates _________________________________Elevation _________________________</a:t>
            </a:r>
          </a:p>
          <a:p>
            <a:r>
              <a:rPr lang="en-US" sz="2000" b="1" dirty="0"/>
              <a:t>Date ______________________Weather ____________________Rainfall amount ____________</a:t>
            </a:r>
          </a:p>
          <a:p>
            <a:r>
              <a:rPr lang="en-US" sz="2000" b="1" dirty="0"/>
              <a:t>Moon phase _____________________________________________________________________</a:t>
            </a:r>
          </a:p>
          <a:p>
            <a:r>
              <a:rPr lang="en-US" sz="2000" b="1" dirty="0"/>
              <a:t>Data collected by _________________________________________________________________</a:t>
            </a:r>
          </a:p>
          <a:p>
            <a:endParaRPr lang="en-US" sz="2000" b="1" dirty="0"/>
          </a:p>
        </p:txBody>
      </p:sp>
      <p:graphicFrame>
        <p:nvGraphicFramePr>
          <p:cNvPr id="6" name="Table 5" descr="chart"/>
          <p:cNvGraphicFramePr>
            <a:graphicFrameLocks noGrp="1"/>
          </p:cNvGraphicFramePr>
          <p:nvPr>
            <p:extLst>
              <p:ext uri="{D42A27DB-BD31-4B8C-83A1-F6EECF244321}">
                <p14:modId xmlns:p14="http://schemas.microsoft.com/office/powerpoint/2010/main" val="1888313721"/>
              </p:ext>
            </p:extLst>
          </p:nvPr>
        </p:nvGraphicFramePr>
        <p:xfrm>
          <a:off x="960889" y="2311672"/>
          <a:ext cx="10569845" cy="2865120"/>
        </p:xfrm>
        <a:graphic>
          <a:graphicData uri="http://schemas.openxmlformats.org/drawingml/2006/table">
            <a:tbl>
              <a:tblPr firstRow="1" bandRow="1">
                <a:tableStyleId>{5C22544A-7EE6-4342-B048-85BDC9FD1C3A}</a:tableStyleId>
              </a:tblPr>
              <a:tblGrid>
                <a:gridCol w="813065">
                  <a:extLst>
                    <a:ext uri="{9D8B030D-6E8A-4147-A177-3AD203B41FA5}">
                      <a16:colId xmlns:a16="http://schemas.microsoft.com/office/drawing/2014/main" xmlns="" val="20000"/>
                    </a:ext>
                  </a:extLst>
                </a:gridCol>
                <a:gridCol w="813065">
                  <a:extLst>
                    <a:ext uri="{9D8B030D-6E8A-4147-A177-3AD203B41FA5}">
                      <a16:colId xmlns:a16="http://schemas.microsoft.com/office/drawing/2014/main" xmlns="" val="20001"/>
                    </a:ext>
                  </a:extLst>
                </a:gridCol>
                <a:gridCol w="813065">
                  <a:extLst>
                    <a:ext uri="{9D8B030D-6E8A-4147-A177-3AD203B41FA5}">
                      <a16:colId xmlns:a16="http://schemas.microsoft.com/office/drawing/2014/main" xmlns="" val="20002"/>
                    </a:ext>
                  </a:extLst>
                </a:gridCol>
                <a:gridCol w="813065">
                  <a:extLst>
                    <a:ext uri="{9D8B030D-6E8A-4147-A177-3AD203B41FA5}">
                      <a16:colId xmlns:a16="http://schemas.microsoft.com/office/drawing/2014/main" xmlns="" val="20003"/>
                    </a:ext>
                  </a:extLst>
                </a:gridCol>
                <a:gridCol w="813065">
                  <a:extLst>
                    <a:ext uri="{9D8B030D-6E8A-4147-A177-3AD203B41FA5}">
                      <a16:colId xmlns:a16="http://schemas.microsoft.com/office/drawing/2014/main" xmlns="" val="20004"/>
                    </a:ext>
                  </a:extLst>
                </a:gridCol>
                <a:gridCol w="813065">
                  <a:extLst>
                    <a:ext uri="{9D8B030D-6E8A-4147-A177-3AD203B41FA5}">
                      <a16:colId xmlns:a16="http://schemas.microsoft.com/office/drawing/2014/main" xmlns="" val="20005"/>
                    </a:ext>
                  </a:extLst>
                </a:gridCol>
                <a:gridCol w="813065">
                  <a:extLst>
                    <a:ext uri="{9D8B030D-6E8A-4147-A177-3AD203B41FA5}">
                      <a16:colId xmlns:a16="http://schemas.microsoft.com/office/drawing/2014/main" xmlns="" val="20006"/>
                    </a:ext>
                  </a:extLst>
                </a:gridCol>
                <a:gridCol w="813065">
                  <a:extLst>
                    <a:ext uri="{9D8B030D-6E8A-4147-A177-3AD203B41FA5}">
                      <a16:colId xmlns:a16="http://schemas.microsoft.com/office/drawing/2014/main" xmlns="" val="20007"/>
                    </a:ext>
                  </a:extLst>
                </a:gridCol>
                <a:gridCol w="813065">
                  <a:extLst>
                    <a:ext uri="{9D8B030D-6E8A-4147-A177-3AD203B41FA5}">
                      <a16:colId xmlns:a16="http://schemas.microsoft.com/office/drawing/2014/main" xmlns="" val="20008"/>
                    </a:ext>
                  </a:extLst>
                </a:gridCol>
                <a:gridCol w="813065">
                  <a:extLst>
                    <a:ext uri="{9D8B030D-6E8A-4147-A177-3AD203B41FA5}">
                      <a16:colId xmlns:a16="http://schemas.microsoft.com/office/drawing/2014/main" xmlns="" val="20009"/>
                    </a:ext>
                  </a:extLst>
                </a:gridCol>
                <a:gridCol w="813065">
                  <a:extLst>
                    <a:ext uri="{9D8B030D-6E8A-4147-A177-3AD203B41FA5}">
                      <a16:colId xmlns:a16="http://schemas.microsoft.com/office/drawing/2014/main" xmlns="" val="20010"/>
                    </a:ext>
                  </a:extLst>
                </a:gridCol>
                <a:gridCol w="813065">
                  <a:extLst>
                    <a:ext uri="{9D8B030D-6E8A-4147-A177-3AD203B41FA5}">
                      <a16:colId xmlns:a16="http://schemas.microsoft.com/office/drawing/2014/main" xmlns="" val="20011"/>
                    </a:ext>
                  </a:extLst>
                </a:gridCol>
                <a:gridCol w="813065">
                  <a:extLst>
                    <a:ext uri="{9D8B030D-6E8A-4147-A177-3AD203B41FA5}">
                      <a16:colId xmlns:a16="http://schemas.microsoft.com/office/drawing/2014/main" xmlns="" val="20012"/>
                    </a:ext>
                  </a:extLst>
                </a:gridCol>
              </a:tblGrid>
              <a:tr h="158756">
                <a:tc>
                  <a:txBody>
                    <a:bodyPr/>
                    <a:lstStyle/>
                    <a:p>
                      <a:r>
                        <a:rPr lang="en-US" sz="1400" b="0" dirty="0">
                          <a:solidFill>
                            <a:schemeClr val="bg1"/>
                          </a:solidFill>
                        </a:rPr>
                        <a:t>Site</a:t>
                      </a:r>
                    </a:p>
                  </a:txBody>
                  <a:tcPr/>
                </a:tc>
                <a:tc>
                  <a:txBody>
                    <a:bodyPr/>
                    <a:lstStyle/>
                    <a:p>
                      <a:r>
                        <a:rPr lang="en-US" sz="1400" b="0" dirty="0"/>
                        <a:t>Card</a:t>
                      </a:r>
                    </a:p>
                    <a:p>
                      <a:r>
                        <a:rPr lang="en-US" sz="1400" b="0" dirty="0"/>
                        <a:t>board</a:t>
                      </a:r>
                    </a:p>
                  </a:txBody>
                  <a:tcPr/>
                </a:tc>
                <a:tc>
                  <a:txBody>
                    <a:bodyPr/>
                    <a:lstStyle/>
                    <a:p>
                      <a:r>
                        <a:rPr lang="en-US" sz="1400" b="0" dirty="0"/>
                        <a:t>Species</a:t>
                      </a:r>
                    </a:p>
                  </a:txBody>
                  <a:tcPr/>
                </a:tc>
                <a:tc>
                  <a:txBody>
                    <a:bodyPr/>
                    <a:lstStyle/>
                    <a:p>
                      <a:r>
                        <a:rPr lang="en-US" sz="1400" b="0" dirty="0"/>
                        <a:t>Plastic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Species</a:t>
                      </a:r>
                    </a:p>
                    <a:p>
                      <a:endParaRPr lang="en-US" dirty="0"/>
                    </a:p>
                  </a:txBody>
                  <a:tcPr/>
                </a:tc>
                <a:tc>
                  <a:txBody>
                    <a:bodyPr/>
                    <a:lstStyle/>
                    <a:p>
                      <a:r>
                        <a:rPr lang="en-US" sz="1400" b="0" dirty="0"/>
                        <a:t>Wood</a:t>
                      </a:r>
                    </a:p>
                  </a:txBody>
                  <a:tcPr/>
                </a:tc>
                <a:tc>
                  <a:txBody>
                    <a:bodyPr/>
                    <a:lstStyle/>
                    <a:p>
                      <a:r>
                        <a:rPr lang="en-US" sz="1400" b="0" dirty="0"/>
                        <a:t>Species</a:t>
                      </a:r>
                    </a:p>
                  </a:txBody>
                  <a:tcPr/>
                </a:tc>
                <a:tc>
                  <a:txBody>
                    <a:bodyPr/>
                    <a:lstStyle/>
                    <a:p>
                      <a:r>
                        <a:rPr lang="en-US" sz="1400" b="0" dirty="0"/>
                        <a:t>Mesh</a:t>
                      </a:r>
                    </a:p>
                  </a:txBody>
                  <a:tcPr/>
                </a:tc>
                <a:tc>
                  <a:txBody>
                    <a:bodyPr/>
                    <a:lstStyle/>
                    <a:p>
                      <a:r>
                        <a:rPr lang="en-US" sz="1400" b="0" dirty="0"/>
                        <a:t>Species</a:t>
                      </a:r>
                    </a:p>
                  </a:txBody>
                  <a:tcPr/>
                </a:tc>
                <a:tc>
                  <a:txBody>
                    <a:bodyPr/>
                    <a:lstStyle/>
                    <a:p>
                      <a:r>
                        <a:rPr lang="en-US" sz="1400" b="0" dirty="0"/>
                        <a:t>Tarp</a:t>
                      </a:r>
                    </a:p>
                  </a:txBody>
                  <a:tcPr/>
                </a:tc>
                <a:tc>
                  <a:txBody>
                    <a:bodyPr/>
                    <a:lstStyle/>
                    <a:p>
                      <a:r>
                        <a:rPr lang="en-US" sz="1400" b="0" dirty="0"/>
                        <a:t>Species</a:t>
                      </a:r>
                    </a:p>
                  </a:txBody>
                  <a:tcPr/>
                </a:tc>
                <a:tc>
                  <a:txBody>
                    <a:bodyPr/>
                    <a:lstStyle/>
                    <a:p>
                      <a:r>
                        <a:rPr lang="en-US" sz="1400" b="0" dirty="0"/>
                        <a:t>Other</a:t>
                      </a:r>
                    </a:p>
                  </a:txBody>
                  <a:tcPr/>
                </a:tc>
                <a:tc>
                  <a:txBody>
                    <a:bodyPr/>
                    <a:lstStyle/>
                    <a:p>
                      <a:r>
                        <a:rPr lang="en-US" sz="1400" b="0" dirty="0"/>
                        <a:t>Species</a:t>
                      </a:r>
                    </a:p>
                  </a:txBody>
                  <a:tcPr/>
                </a:tc>
                <a:extLst>
                  <a:ext uri="{0D108BD9-81ED-4DB2-BD59-A6C34878D82A}">
                    <a16:rowId xmlns:a16="http://schemas.microsoft.com/office/drawing/2014/main" xmlns="" val="10000"/>
                  </a:ext>
                </a:extLst>
              </a:tr>
              <a:tr h="562800">
                <a:tc>
                  <a:txBody>
                    <a:bodyPr/>
                    <a:lstStyle/>
                    <a:p>
                      <a:r>
                        <a:rPr lang="en-US" dirty="0"/>
                        <a:t>1</a:t>
                      </a:r>
                    </a:p>
                  </a:txBody>
                  <a:tcPr/>
                </a:tc>
                <a:tc>
                  <a:txBody>
                    <a:bodyPr/>
                    <a:lstStyle/>
                    <a:p>
                      <a:r>
                        <a:rPr lang="en-US" dirty="0"/>
                        <a:t>III</a:t>
                      </a:r>
                    </a:p>
                  </a:txBody>
                  <a:tcPr/>
                </a:tc>
                <a:tc>
                  <a:txBody>
                    <a:bodyPr/>
                    <a:lstStyle/>
                    <a:p>
                      <a:r>
                        <a:rPr lang="en-US" dirty="0"/>
                        <a:t>VER</a:t>
                      </a:r>
                    </a:p>
                    <a:p>
                      <a:r>
                        <a:rPr lang="en-US" dirty="0"/>
                        <a:t>CUB</a:t>
                      </a:r>
                    </a:p>
                  </a:txBody>
                  <a:tcPr/>
                </a:tc>
                <a:tc>
                  <a:txBody>
                    <a:bodyPr/>
                    <a:lstStyle/>
                    <a:p>
                      <a:r>
                        <a:rPr lang="en-US" dirty="0"/>
                        <a:t>IIII</a:t>
                      </a:r>
                    </a:p>
                    <a:p>
                      <a:r>
                        <a:rPr lang="en-US" dirty="0"/>
                        <a:t>II</a:t>
                      </a:r>
                    </a:p>
                  </a:txBody>
                  <a:tcPr/>
                </a:tc>
                <a:tc>
                  <a:txBody>
                    <a:bodyPr/>
                    <a:lstStyle/>
                    <a:p>
                      <a:r>
                        <a:rPr lang="en-US" dirty="0"/>
                        <a:t>PAR</a:t>
                      </a:r>
                    </a:p>
                    <a:p>
                      <a:r>
                        <a:rPr lang="en-US" dirty="0"/>
                        <a:t>MAR</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IIII</a:t>
                      </a:r>
                    </a:p>
                  </a:txBody>
                  <a:tcPr/>
                </a:tc>
                <a:tc>
                  <a:txBody>
                    <a:bodyPr/>
                    <a:lstStyle/>
                    <a:p>
                      <a:r>
                        <a:rPr lang="en-US" dirty="0"/>
                        <a:t>PAR</a:t>
                      </a:r>
                    </a:p>
                    <a:p>
                      <a:r>
                        <a:rPr lang="en-US" dirty="0"/>
                        <a:t>MAR</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5628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III</a:t>
                      </a:r>
                    </a:p>
                  </a:txBody>
                  <a:tcPr/>
                </a:tc>
                <a:tc>
                  <a:txBody>
                    <a:bodyPr/>
                    <a:lstStyle/>
                    <a:p>
                      <a:r>
                        <a:rPr lang="en-US" dirty="0"/>
                        <a:t>ACH </a:t>
                      </a:r>
                    </a:p>
                    <a:p>
                      <a:r>
                        <a:rPr lang="en-US" dirty="0"/>
                        <a:t>FUL</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5628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a:t>IIII</a:t>
                      </a:r>
                    </a:p>
                  </a:txBody>
                  <a:tcPr/>
                </a:tc>
                <a:tc>
                  <a:txBody>
                    <a:bodyPr/>
                    <a:lstStyle/>
                    <a:p>
                      <a:r>
                        <a:rPr lang="en-US" dirty="0"/>
                        <a:t>PAR</a:t>
                      </a:r>
                    </a:p>
                    <a:p>
                      <a:r>
                        <a:rPr lang="en-US" dirty="0"/>
                        <a:t>MAR</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r h="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sp>
        <p:nvSpPr>
          <p:cNvPr id="16" name="TextBox 15"/>
          <p:cNvSpPr txBox="1"/>
          <p:nvPr/>
        </p:nvSpPr>
        <p:spPr>
          <a:xfrm>
            <a:off x="860582" y="5229996"/>
            <a:ext cx="4638518" cy="400110"/>
          </a:xfrm>
          <a:prstGeom prst="rect">
            <a:avLst/>
          </a:prstGeom>
          <a:noFill/>
        </p:spPr>
        <p:txBody>
          <a:bodyPr wrap="square" rtlCol="0">
            <a:spAutoFit/>
          </a:bodyPr>
          <a:lstStyle/>
          <a:p>
            <a:r>
              <a:rPr lang="en-US" sz="2000" b="1" dirty="0"/>
              <a:t>Comments:</a:t>
            </a:r>
          </a:p>
        </p:txBody>
      </p:sp>
      <p:sp>
        <p:nvSpPr>
          <p:cNvPr id="2" name="Title 1"/>
          <p:cNvSpPr>
            <a:spLocks noGrp="1"/>
          </p:cNvSpPr>
          <p:nvPr>
            <p:ph type="title"/>
          </p:nvPr>
        </p:nvSpPr>
        <p:spPr>
          <a:xfrm>
            <a:off x="11704703" y="132948"/>
            <a:ext cx="375537" cy="304800"/>
          </a:xfrm>
        </p:spPr>
        <p:txBody>
          <a:bodyPr>
            <a:normAutofit fontScale="90000"/>
          </a:bodyPr>
          <a:lstStyle/>
          <a:p>
            <a:r>
              <a:rPr lang="en-US" sz="800" dirty="0" smtClean="0">
                <a:solidFill>
                  <a:schemeClr val="accent6">
                    <a:lumMod val="60000"/>
                    <a:lumOff val="40000"/>
                  </a:schemeClr>
                </a:solidFill>
              </a:rPr>
              <a:t>Slide 4</a:t>
            </a:r>
            <a:endParaRPr lang="en-US" sz="800" dirty="0">
              <a:solidFill>
                <a:schemeClr val="accent6">
                  <a:lumMod val="60000"/>
                  <a:lumOff val="40000"/>
                </a:schemeClr>
              </a:solidFill>
            </a:endParaRPr>
          </a:p>
        </p:txBody>
      </p:sp>
      <p:cxnSp>
        <p:nvCxnSpPr>
          <p:cNvPr id="9" name="Straight Connector 8" descr="line&#10;"/>
          <p:cNvCxnSpPr/>
          <p:nvPr/>
        </p:nvCxnSpPr>
        <p:spPr>
          <a:xfrm>
            <a:off x="3444240" y="2987040"/>
            <a:ext cx="345440" cy="152400"/>
          </a:xfrm>
          <a:prstGeom prst="line">
            <a:avLst/>
          </a:prstGeom>
          <a:ln w="158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descr="line"/>
          <p:cNvCxnSpPr/>
          <p:nvPr/>
        </p:nvCxnSpPr>
        <p:spPr>
          <a:xfrm>
            <a:off x="8321040" y="4307840"/>
            <a:ext cx="375920" cy="1117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0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451464"/>
            <a:ext cx="10642600" cy="2123658"/>
          </a:xfrm>
          <a:prstGeom prst="rect">
            <a:avLst/>
          </a:prstGeom>
          <a:noFill/>
        </p:spPr>
        <p:txBody>
          <a:bodyPr wrap="square" rtlCol="0">
            <a:spAutoFit/>
          </a:bodyPr>
          <a:lstStyle/>
          <a:p>
            <a:pPr algn="ctr"/>
            <a:r>
              <a:rPr lang="en-US" sz="3200" b="1" dirty="0"/>
              <a:t>Types of data: categorical/qualitative</a:t>
            </a:r>
          </a:p>
          <a:p>
            <a:endParaRPr lang="en-US" sz="2000" dirty="0"/>
          </a:p>
          <a:p>
            <a:r>
              <a:rPr lang="en-US" sz="2000" dirty="0"/>
              <a:t>Some of the data collected will be words that describe a category or quality of some </a:t>
            </a:r>
            <a:r>
              <a:rPr lang="en-US" sz="2000" b="1" dirty="0"/>
              <a:t>variable</a:t>
            </a:r>
            <a:r>
              <a:rPr lang="en-US" sz="2000" dirty="0"/>
              <a:t> you are interested in. This type of data is called </a:t>
            </a:r>
            <a:r>
              <a:rPr lang="en-US" sz="2000" b="1" dirty="0"/>
              <a:t>categorical </a:t>
            </a:r>
            <a:r>
              <a:rPr lang="en-US" sz="2000" dirty="0"/>
              <a:t>or </a:t>
            </a:r>
            <a:r>
              <a:rPr lang="en-US" sz="2000" b="1" dirty="0"/>
              <a:t>qualitative </a:t>
            </a:r>
            <a:r>
              <a:rPr lang="en-US" sz="2000" dirty="0"/>
              <a:t>data. Examples of qualitative data would be the weather conditions, such as sunny, cloudy, etc. What other types of data that you will be collecting will be </a:t>
            </a:r>
            <a:r>
              <a:rPr lang="en-US" sz="2000" b="1" dirty="0"/>
              <a:t>qualitative</a:t>
            </a:r>
            <a:r>
              <a:rPr lang="en-US" sz="2000" dirty="0"/>
              <a:t>?  </a:t>
            </a:r>
          </a:p>
        </p:txBody>
      </p:sp>
      <p:pic>
        <p:nvPicPr>
          <p:cNvPr id="3" name="Picture 2" descr="hawai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868" y="3018035"/>
            <a:ext cx="3522132" cy="2641599"/>
          </a:xfrm>
          <a:prstGeom prst="rect">
            <a:avLst/>
          </a:prstGeom>
        </p:spPr>
      </p:pic>
      <p:pic>
        <p:nvPicPr>
          <p:cNvPr id="4" name="Picture 3" descr="Hawai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200" y="3284537"/>
            <a:ext cx="3378200" cy="2533650"/>
          </a:xfrm>
          <a:prstGeom prst="rect">
            <a:avLst/>
          </a:prstGeom>
        </p:spPr>
      </p:pic>
      <p:pic>
        <p:nvPicPr>
          <p:cNvPr id="5" name="Picture 4" descr="Hawaii"/>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0" y="4194174"/>
            <a:ext cx="2755900" cy="2066925"/>
          </a:xfrm>
          <a:prstGeom prst="rect">
            <a:avLst/>
          </a:prstGeom>
        </p:spPr>
      </p:pic>
      <p:pic>
        <p:nvPicPr>
          <p:cNvPr id="6" name="Picture 5" descr="Slug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935" y="3018035"/>
            <a:ext cx="5238065" cy="2800151"/>
          </a:xfrm>
          <a:prstGeom prst="rect">
            <a:avLst/>
          </a:prstGeom>
        </p:spPr>
      </p:pic>
      <p:sp>
        <p:nvSpPr>
          <p:cNvPr id="7" name="Title 6"/>
          <p:cNvSpPr>
            <a:spLocks noGrp="1"/>
          </p:cNvSpPr>
          <p:nvPr>
            <p:ph type="title"/>
          </p:nvPr>
        </p:nvSpPr>
        <p:spPr>
          <a:xfrm>
            <a:off x="11277600" y="111760"/>
            <a:ext cx="755650" cy="386080"/>
          </a:xfrm>
        </p:spPr>
        <p:txBody>
          <a:bodyPr>
            <a:normAutofit/>
          </a:bodyPr>
          <a:lstStyle/>
          <a:p>
            <a:r>
              <a:rPr lang="en-US" sz="800" dirty="0" smtClean="0">
                <a:solidFill>
                  <a:schemeClr val="accent6">
                    <a:lumMod val="60000"/>
                    <a:lumOff val="40000"/>
                  </a:schemeClr>
                </a:solidFill>
              </a:rPr>
              <a:t>Types of data: categorical</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1368047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800" y="723900"/>
            <a:ext cx="10452100" cy="2123658"/>
          </a:xfrm>
          <a:prstGeom prst="rect">
            <a:avLst/>
          </a:prstGeom>
          <a:noFill/>
        </p:spPr>
        <p:txBody>
          <a:bodyPr wrap="square" rtlCol="0">
            <a:spAutoFit/>
          </a:bodyPr>
          <a:lstStyle/>
          <a:p>
            <a:pPr algn="ctr"/>
            <a:r>
              <a:rPr lang="en-US" sz="3200" b="1" dirty="0"/>
              <a:t>Types of Data: quantitative variable</a:t>
            </a:r>
          </a:p>
          <a:p>
            <a:pPr algn="ctr">
              <a:lnSpc>
                <a:spcPts val="2440"/>
              </a:lnSpc>
            </a:pPr>
            <a:endParaRPr lang="en-US" sz="3200" b="1" dirty="0"/>
          </a:p>
          <a:p>
            <a:pPr>
              <a:lnSpc>
                <a:spcPts val="2400"/>
              </a:lnSpc>
            </a:pPr>
            <a:r>
              <a:rPr lang="en-US" sz="2000" dirty="0"/>
              <a:t>Another type of data collected is </a:t>
            </a:r>
            <a:r>
              <a:rPr lang="en-US" sz="2000" b="1" dirty="0"/>
              <a:t>quantitative </a:t>
            </a:r>
            <a:r>
              <a:rPr lang="en-US" sz="2000" dirty="0"/>
              <a:t>data, and the data we collect will be </a:t>
            </a:r>
            <a:r>
              <a:rPr lang="en-US" sz="2000" b="1" dirty="0"/>
              <a:t>numeric</a:t>
            </a:r>
            <a:r>
              <a:rPr lang="en-US" sz="2000" dirty="0"/>
              <a:t>, and describes quantity. Quantitative variables are </a:t>
            </a:r>
            <a:r>
              <a:rPr lang="en-US" sz="2000" b="1" dirty="0"/>
              <a:t>real numbers </a:t>
            </a:r>
            <a:r>
              <a:rPr lang="en-US" sz="2000" dirty="0"/>
              <a:t>that can be added. The data you will collect will generally be whole numbers (0, 1, 2, 3….)  rational numbers (2.3, 1.7, 5.2 etc.). </a:t>
            </a:r>
          </a:p>
          <a:p>
            <a:pPr>
              <a:lnSpc>
                <a:spcPts val="2400"/>
              </a:lnSpc>
            </a:pPr>
            <a:r>
              <a:rPr lang="en-US" sz="2000" dirty="0"/>
              <a:t>What is being measured or counted in the pictures below? </a:t>
            </a:r>
            <a:endParaRPr lang="en-US" sz="3200" dirty="0"/>
          </a:p>
        </p:txBody>
      </p:sp>
      <p:pic>
        <p:nvPicPr>
          <p:cNvPr id="4" name="Picture 3" descr="Snails"/>
          <p:cNvPicPr>
            <a:picLocks noChangeAspect="1"/>
          </p:cNvPicPr>
          <p:nvPr/>
        </p:nvPicPr>
        <p:blipFill rotWithShape="1">
          <a:blip r:embed="rId2">
            <a:extLst>
              <a:ext uri="{28A0092B-C50C-407E-A947-70E740481C1C}">
                <a14:useLocalDpi xmlns:a14="http://schemas.microsoft.com/office/drawing/2010/main" val="0"/>
              </a:ext>
            </a:extLst>
          </a:blip>
          <a:srcRect l="18613" t="10556" r="21110" b="19629"/>
          <a:stretch/>
        </p:blipFill>
        <p:spPr>
          <a:xfrm>
            <a:off x="8488350" y="3257550"/>
            <a:ext cx="3231055" cy="2806700"/>
          </a:xfrm>
          <a:prstGeom prst="rect">
            <a:avLst/>
          </a:prstGeom>
        </p:spPr>
      </p:pic>
      <p:pic>
        <p:nvPicPr>
          <p:cNvPr id="5" name="Picture 4" descr="Slug"/>
          <p:cNvPicPr>
            <a:picLocks noChangeAspect="1"/>
          </p:cNvPicPr>
          <p:nvPr/>
        </p:nvPicPr>
        <p:blipFill rotWithShape="1">
          <a:blip r:embed="rId3">
            <a:extLst>
              <a:ext uri="{28A0092B-C50C-407E-A947-70E740481C1C}">
                <a14:useLocalDpi xmlns:a14="http://schemas.microsoft.com/office/drawing/2010/main" val="0"/>
              </a:ext>
            </a:extLst>
          </a:blip>
          <a:srcRect l="27361" t="-1" r="6112" b="34260"/>
          <a:stretch/>
        </p:blipFill>
        <p:spPr>
          <a:xfrm>
            <a:off x="381590" y="3295650"/>
            <a:ext cx="3735660" cy="2768600"/>
          </a:xfrm>
          <a:prstGeom prst="rect">
            <a:avLst/>
          </a:prstGeom>
        </p:spPr>
      </p:pic>
      <p:pic>
        <p:nvPicPr>
          <p:cNvPr id="7" name="Picture 6" descr="measure"/>
          <p:cNvPicPr>
            <a:picLocks noChangeAspect="1"/>
          </p:cNvPicPr>
          <p:nvPr/>
        </p:nvPicPr>
        <p:blipFill rotWithShape="1">
          <a:blip r:embed="rId4">
            <a:extLst>
              <a:ext uri="{28A0092B-C50C-407E-A947-70E740481C1C}">
                <a14:useLocalDpi xmlns:a14="http://schemas.microsoft.com/office/drawing/2010/main" val="0"/>
              </a:ext>
            </a:extLst>
          </a:blip>
          <a:srcRect l="17802" r="10733" b="3958"/>
          <a:stretch/>
        </p:blipFill>
        <p:spPr>
          <a:xfrm>
            <a:off x="4469540" y="3133007"/>
            <a:ext cx="3641210" cy="3055786"/>
          </a:xfrm>
          <a:prstGeom prst="rect">
            <a:avLst/>
          </a:prstGeom>
        </p:spPr>
      </p:pic>
      <p:sp>
        <p:nvSpPr>
          <p:cNvPr id="3" name="Title 2"/>
          <p:cNvSpPr>
            <a:spLocks noGrp="1"/>
          </p:cNvSpPr>
          <p:nvPr>
            <p:ph type="title"/>
          </p:nvPr>
        </p:nvSpPr>
        <p:spPr>
          <a:xfrm>
            <a:off x="11551920" y="170180"/>
            <a:ext cx="487680" cy="266700"/>
          </a:xfrm>
        </p:spPr>
        <p:txBody>
          <a:bodyPr>
            <a:normAutofit fontScale="90000"/>
          </a:bodyPr>
          <a:lstStyle/>
          <a:p>
            <a:r>
              <a:rPr lang="en-US" sz="800" dirty="0" smtClean="0">
                <a:solidFill>
                  <a:schemeClr val="accent6">
                    <a:lumMod val="60000"/>
                    <a:lumOff val="40000"/>
                  </a:schemeClr>
                </a:solidFill>
              </a:rPr>
              <a:t>Types of data</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1740459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2EF1894-B0A3-CC45-B176-1CB38BC6AAB9}"/>
              </a:ext>
            </a:extLst>
          </p:cNvPr>
          <p:cNvSpPr txBox="1"/>
          <p:nvPr/>
        </p:nvSpPr>
        <p:spPr>
          <a:xfrm>
            <a:off x="7362701" y="1567544"/>
            <a:ext cx="4156364" cy="3477875"/>
          </a:xfrm>
          <a:prstGeom prst="rect">
            <a:avLst/>
          </a:prstGeom>
          <a:noFill/>
        </p:spPr>
        <p:txBody>
          <a:bodyPr wrap="square" rtlCol="0">
            <a:spAutoFit/>
          </a:bodyPr>
          <a:lstStyle/>
          <a:p>
            <a:pPr algn="ctr"/>
            <a:r>
              <a:rPr lang="en-US" sz="2800" b="1" dirty="0"/>
              <a:t>Letʻs do the math!</a:t>
            </a:r>
          </a:p>
          <a:p>
            <a:endParaRPr lang="en-US" sz="2400" dirty="0"/>
          </a:p>
          <a:p>
            <a:r>
              <a:rPr lang="en-US" sz="2400" dirty="0"/>
              <a:t>The data that is collected in the school garden should be entered into a Google spreadsheet back in the classroom. Now you are ready to do some analysis and put math to work for you! </a:t>
            </a:r>
          </a:p>
        </p:txBody>
      </p:sp>
      <p:pic>
        <p:nvPicPr>
          <p:cNvPr id="3" name="Picture 2" descr="spread sheet">
            <a:extLst>
              <a:ext uri="{FF2B5EF4-FFF2-40B4-BE49-F238E27FC236}">
                <a16:creationId xmlns:a16="http://schemas.microsoft.com/office/drawing/2014/main" xmlns="" id="{19111F0C-12B0-154C-80A2-CE7CFD188D84}"/>
              </a:ext>
            </a:extLst>
          </p:cNvPr>
          <p:cNvPicPr>
            <a:picLocks noChangeAspect="1"/>
          </p:cNvPicPr>
          <p:nvPr/>
        </p:nvPicPr>
        <p:blipFill>
          <a:blip r:embed="rId2"/>
          <a:stretch>
            <a:fillRect/>
          </a:stretch>
        </p:blipFill>
        <p:spPr>
          <a:xfrm>
            <a:off x="546542" y="331210"/>
            <a:ext cx="6399843" cy="5957888"/>
          </a:xfrm>
          <a:prstGeom prst="rect">
            <a:avLst/>
          </a:prstGeom>
        </p:spPr>
      </p:pic>
      <p:sp>
        <p:nvSpPr>
          <p:cNvPr id="2" name="Title 1"/>
          <p:cNvSpPr>
            <a:spLocks noGrp="1"/>
          </p:cNvSpPr>
          <p:nvPr>
            <p:ph type="title"/>
          </p:nvPr>
        </p:nvSpPr>
        <p:spPr>
          <a:xfrm>
            <a:off x="11612880" y="146295"/>
            <a:ext cx="457200" cy="369830"/>
          </a:xfrm>
        </p:spPr>
        <p:txBody>
          <a:bodyPr>
            <a:normAutofit/>
          </a:bodyPr>
          <a:lstStyle/>
          <a:p>
            <a:r>
              <a:rPr lang="en-US" sz="800" dirty="0" smtClean="0">
                <a:solidFill>
                  <a:schemeClr val="accent6">
                    <a:lumMod val="60000"/>
                    <a:lumOff val="40000"/>
                  </a:schemeClr>
                </a:solidFill>
              </a:rPr>
              <a:t>Math</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896553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731745B2-54C0-9F4E-97BB-F1AD83500B87}"/>
              </a:ext>
            </a:extLst>
          </p:cNvPr>
          <p:cNvSpPr txBox="1"/>
          <p:nvPr/>
        </p:nvSpPr>
        <p:spPr>
          <a:xfrm>
            <a:off x="4797631" y="581891"/>
            <a:ext cx="6757060" cy="1938992"/>
          </a:xfrm>
          <a:prstGeom prst="rect">
            <a:avLst/>
          </a:prstGeom>
          <a:noFill/>
        </p:spPr>
        <p:txBody>
          <a:bodyPr wrap="square" rtlCol="0">
            <a:spAutoFit/>
          </a:bodyPr>
          <a:lstStyle/>
          <a:p>
            <a:r>
              <a:rPr lang="en-US" sz="2400" dirty="0"/>
              <a:t>Our numbers can be turned into pictures to show information such as how many of each species were collected, what was the shelter-type capture rate, and how did the numbers of slugs and snails collected vary over time. </a:t>
            </a:r>
          </a:p>
        </p:txBody>
      </p:sp>
      <p:pic>
        <p:nvPicPr>
          <p:cNvPr id="3" name="Picture 2" descr="Spread sheet">
            <a:extLst>
              <a:ext uri="{FF2B5EF4-FFF2-40B4-BE49-F238E27FC236}">
                <a16:creationId xmlns:a16="http://schemas.microsoft.com/office/drawing/2014/main" xmlns="" id="{561BC936-D83B-3C44-9DC6-D514B19D707C}"/>
              </a:ext>
            </a:extLst>
          </p:cNvPr>
          <p:cNvPicPr>
            <a:picLocks noChangeAspect="1"/>
          </p:cNvPicPr>
          <p:nvPr/>
        </p:nvPicPr>
        <p:blipFill>
          <a:blip r:embed="rId2"/>
          <a:stretch>
            <a:fillRect/>
          </a:stretch>
        </p:blipFill>
        <p:spPr>
          <a:xfrm>
            <a:off x="517211" y="328614"/>
            <a:ext cx="3827968" cy="2628900"/>
          </a:xfrm>
          <a:prstGeom prst="rect">
            <a:avLst/>
          </a:prstGeom>
        </p:spPr>
      </p:pic>
      <p:pic>
        <p:nvPicPr>
          <p:cNvPr id="5" name="Picture 4" descr="graph">
            <a:extLst>
              <a:ext uri="{FF2B5EF4-FFF2-40B4-BE49-F238E27FC236}">
                <a16:creationId xmlns:a16="http://schemas.microsoft.com/office/drawing/2014/main" xmlns="" id="{749BF6A4-8BAC-F341-B519-5A44C5D875C5}"/>
              </a:ext>
            </a:extLst>
          </p:cNvPr>
          <p:cNvPicPr>
            <a:picLocks noChangeAspect="1"/>
          </p:cNvPicPr>
          <p:nvPr/>
        </p:nvPicPr>
        <p:blipFill>
          <a:blip r:embed="rId3"/>
          <a:stretch>
            <a:fillRect/>
          </a:stretch>
        </p:blipFill>
        <p:spPr>
          <a:xfrm>
            <a:off x="2758420" y="3165475"/>
            <a:ext cx="3483827" cy="3184262"/>
          </a:xfrm>
          <a:prstGeom prst="rect">
            <a:avLst/>
          </a:prstGeom>
        </p:spPr>
      </p:pic>
      <p:pic>
        <p:nvPicPr>
          <p:cNvPr id="7" name="Picture 6" descr="Pie chart">
            <a:extLst>
              <a:ext uri="{FF2B5EF4-FFF2-40B4-BE49-F238E27FC236}">
                <a16:creationId xmlns:a16="http://schemas.microsoft.com/office/drawing/2014/main" xmlns="" id="{6A162340-482E-2742-B76E-CDD2407361AB}"/>
              </a:ext>
            </a:extLst>
          </p:cNvPr>
          <p:cNvPicPr>
            <a:picLocks noChangeAspect="1"/>
          </p:cNvPicPr>
          <p:nvPr/>
        </p:nvPicPr>
        <p:blipFill rotWithShape="1">
          <a:blip r:embed="rId4"/>
          <a:srcRect b="9771"/>
          <a:stretch/>
        </p:blipFill>
        <p:spPr>
          <a:xfrm>
            <a:off x="7083081" y="3165475"/>
            <a:ext cx="3815423" cy="3322903"/>
          </a:xfrm>
          <a:prstGeom prst="rect">
            <a:avLst/>
          </a:prstGeom>
        </p:spPr>
      </p:pic>
      <p:sp>
        <p:nvSpPr>
          <p:cNvPr id="2" name="Title 1"/>
          <p:cNvSpPr>
            <a:spLocks noGrp="1"/>
          </p:cNvSpPr>
          <p:nvPr>
            <p:ph type="title"/>
          </p:nvPr>
        </p:nvSpPr>
        <p:spPr>
          <a:xfrm>
            <a:off x="11554690" y="151043"/>
            <a:ext cx="489989" cy="275677"/>
          </a:xfrm>
        </p:spPr>
        <p:txBody>
          <a:bodyPr>
            <a:normAutofit/>
          </a:bodyPr>
          <a:lstStyle/>
          <a:p>
            <a:r>
              <a:rPr lang="en-US" sz="800" dirty="0" smtClean="0">
                <a:solidFill>
                  <a:schemeClr val="accent6">
                    <a:lumMod val="60000"/>
                    <a:lumOff val="40000"/>
                  </a:schemeClr>
                </a:solidFill>
              </a:rPr>
              <a:t>Slide 8</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375455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1200" y="458920"/>
            <a:ext cx="5946913" cy="2677656"/>
          </a:xfrm>
          <a:prstGeom prst="rect">
            <a:avLst/>
          </a:prstGeom>
          <a:noFill/>
        </p:spPr>
        <p:txBody>
          <a:bodyPr wrap="square" rtlCol="0">
            <a:spAutoFit/>
          </a:bodyPr>
          <a:lstStyle/>
          <a:p>
            <a:r>
              <a:rPr lang="en-US" sz="2800" dirty="0"/>
              <a:t>Pie charts, bar graphs, scatter plots, and trend lines can show graphically (in pictures) what your results are and make all of those numbers easier for your audience to understand more quickly.</a:t>
            </a:r>
          </a:p>
        </p:txBody>
      </p:sp>
      <p:pic>
        <p:nvPicPr>
          <p:cNvPr id="2" name="Picture 1" descr="Graph and pie ch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13" y="245165"/>
            <a:ext cx="5041900" cy="6248400"/>
          </a:xfrm>
          <a:prstGeom prst="rect">
            <a:avLst/>
          </a:prstGeom>
        </p:spPr>
      </p:pic>
      <p:pic>
        <p:nvPicPr>
          <p:cNvPr id="3" name="Picture 2" descr="Slug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114" y="3476346"/>
            <a:ext cx="6245086" cy="3017219"/>
          </a:xfrm>
          <a:prstGeom prst="rect">
            <a:avLst/>
          </a:prstGeom>
        </p:spPr>
      </p:pic>
      <p:sp>
        <p:nvSpPr>
          <p:cNvPr id="5" name="Title 4"/>
          <p:cNvSpPr>
            <a:spLocks noGrp="1"/>
          </p:cNvSpPr>
          <p:nvPr>
            <p:ph type="title"/>
          </p:nvPr>
        </p:nvSpPr>
        <p:spPr>
          <a:xfrm>
            <a:off x="11656060" y="100517"/>
            <a:ext cx="462280" cy="359728"/>
          </a:xfrm>
        </p:spPr>
        <p:txBody>
          <a:bodyPr>
            <a:normAutofit/>
          </a:bodyPr>
          <a:lstStyle/>
          <a:p>
            <a:r>
              <a:rPr lang="en-US" sz="800" dirty="0" smtClean="0">
                <a:solidFill>
                  <a:schemeClr val="accent6">
                    <a:lumMod val="60000"/>
                    <a:lumOff val="40000"/>
                  </a:schemeClr>
                </a:solidFill>
              </a:rPr>
              <a:t>Slide 9</a:t>
            </a:r>
            <a:endParaRPr lang="en-US" sz="800" dirty="0">
              <a:solidFill>
                <a:schemeClr val="accent6">
                  <a:lumMod val="60000"/>
                  <a:lumOff val="40000"/>
                </a:schemeClr>
              </a:solidFill>
            </a:endParaRPr>
          </a:p>
        </p:txBody>
      </p:sp>
    </p:spTree>
    <p:extLst>
      <p:ext uri="{BB962C8B-B14F-4D97-AF65-F5344CB8AC3E}">
        <p14:creationId xmlns:p14="http://schemas.microsoft.com/office/powerpoint/2010/main" val="17793476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1782</TotalTime>
  <Words>686</Words>
  <Application>Microsoft Office PowerPoint</Application>
  <PresentationFormat>Custom</PresentationFormat>
  <Paragraphs>71</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Data matters</vt:lpstr>
      <vt:lpstr>Become a citizen scientist!</vt:lpstr>
      <vt:lpstr>What is data and why do we collect it?</vt:lpstr>
      <vt:lpstr>Slide 4</vt:lpstr>
      <vt:lpstr>Types of data: categorical</vt:lpstr>
      <vt:lpstr>Types of data</vt:lpstr>
      <vt:lpstr>Math</vt:lpstr>
      <vt:lpstr>Slide 8</vt:lpstr>
      <vt:lpstr>Slide 9</vt:lpstr>
      <vt:lpstr>Slide 10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Howe</dc:creator>
  <cp:lastModifiedBy>rbirdsal</cp:lastModifiedBy>
  <cp:revision>32</cp:revision>
  <dcterms:created xsi:type="dcterms:W3CDTF">2018-04-05T16:23:57Z</dcterms:created>
  <dcterms:modified xsi:type="dcterms:W3CDTF">2018-12-13T00:13:31Z</dcterms:modified>
</cp:coreProperties>
</file>